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a7414edc5443b2" /><Relationship Type="http://schemas.openxmlformats.org/officeDocument/2006/relationships/extended-properties" Target="/docProps/app.xml" Id="R41e64eb6e16a4ee4" /><Relationship Type="http://schemas.openxmlformats.org/officeDocument/2006/relationships/officeDocument" Target="/ppt/presentation.xml" Id="R30b67c5d4cac42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544c76d6684c16"/>
  </p:sldMasterIdLst>
  <p:notesMasterIdLst>
    <p:notesMasterId xmlns:r="http://schemas.openxmlformats.org/officeDocument/2006/relationships" r:id="R4c19a539e8ad4352"/>
  </p:notesMasterIdLst>
  <p:sldIdLst>
    <p:sldId xmlns:r="http://schemas.openxmlformats.org/officeDocument/2006/relationships" id="256" r:id="R173c08e0a3964526"/>
    <p:sldId xmlns:r="http://schemas.openxmlformats.org/officeDocument/2006/relationships" id="257" r:id="R0b7c249ccd4246aa"/>
    <p:sldId xmlns:r="http://schemas.openxmlformats.org/officeDocument/2006/relationships" id="258" r:id="Rebd078a1ad654d5b"/>
    <p:sldId xmlns:r="http://schemas.openxmlformats.org/officeDocument/2006/relationships" id="259" r:id="R9ce6489cff114fce"/>
    <p:sldId xmlns:r="http://schemas.openxmlformats.org/officeDocument/2006/relationships" id="260" r:id="R3d2fcb85ffd043cd"/>
    <p:sldId xmlns:r="http://schemas.openxmlformats.org/officeDocument/2006/relationships" id="261" r:id="R2a92fd179264447c"/>
    <p:sldId xmlns:r="http://schemas.openxmlformats.org/officeDocument/2006/relationships" id="262" r:id="R3a4cd6b6df8d4918"/>
    <p:sldId xmlns:r="http://schemas.openxmlformats.org/officeDocument/2006/relationships" id="263" r:id="Rc4a9d359ddae487d"/>
    <p:sldId xmlns:r="http://schemas.openxmlformats.org/officeDocument/2006/relationships" id="264" r:id="Rb5cb55cb534342da"/>
    <p:sldId xmlns:r="http://schemas.openxmlformats.org/officeDocument/2006/relationships" id="265" r:id="Rca4a54fd96674f5e"/>
    <p:sldId xmlns:r="http://schemas.openxmlformats.org/officeDocument/2006/relationships" id="266" r:id="R8c981c3c06ff4416"/>
    <p:sldId xmlns:r="http://schemas.openxmlformats.org/officeDocument/2006/relationships" id="267" r:id="Rf42e11d10e3e47ef"/>
    <p:sldId xmlns:r="http://schemas.openxmlformats.org/officeDocument/2006/relationships" id="268" r:id="R0f512b4626bc49c6"/>
    <p:sldId xmlns:r="http://schemas.openxmlformats.org/officeDocument/2006/relationships" id="269" r:id="R051d269be27a4e3b"/>
    <p:sldId xmlns:r="http://schemas.openxmlformats.org/officeDocument/2006/relationships" id="270" r:id="Rce185a3813754742"/>
    <p:sldId xmlns:r="http://schemas.openxmlformats.org/officeDocument/2006/relationships" id="271" r:id="R8e18a40c15df4c59"/>
    <p:sldId xmlns:r="http://schemas.openxmlformats.org/officeDocument/2006/relationships" id="272" r:id="R2e6b69c32a9a4cdd"/>
    <p:sldId xmlns:r="http://schemas.openxmlformats.org/officeDocument/2006/relationships" id="273" r:id="R503624693ecf4409"/>
    <p:sldId xmlns:r="http://schemas.openxmlformats.org/officeDocument/2006/relationships" id="274" r:id="R4242b827dd6546d4"/>
    <p:sldId xmlns:r="http://schemas.openxmlformats.org/officeDocument/2006/relationships" id="275" r:id="Rba97d07cf5be484d"/>
    <p:sldId xmlns:r="http://schemas.openxmlformats.org/officeDocument/2006/relationships" id="276" r:id="R6e0558071a094ef5"/>
    <p:sldId xmlns:r="http://schemas.openxmlformats.org/officeDocument/2006/relationships" id="277" r:id="R3611583107ac4ea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0e70e9571a4883" /><Relationship Type="http://schemas.openxmlformats.org/officeDocument/2006/relationships/slideMaster" Target="/ppt/slideMasters/slideMaster1.xml" Id="Rba544c76d6684c16" /><Relationship Type="http://schemas.openxmlformats.org/officeDocument/2006/relationships/notesMaster" Target="/ppt/notesMasters/notesMaster1.xml" Id="R4c19a539e8ad4352" /><Relationship Type="http://schemas.openxmlformats.org/officeDocument/2006/relationships/presProps" Target="/ppt/presProps.xml" Id="Rd4f8528468dd4e3a" /><Relationship Type="http://schemas.openxmlformats.org/officeDocument/2006/relationships/tableStyles" Target="/ppt/tableStyles.xml" Id="Rc094888728364ea0" /><Relationship Type="http://schemas.openxmlformats.org/officeDocument/2006/relationships/slide" Target="/ppt/slides/slide1.xml" Id="R173c08e0a3964526" /><Relationship Type="http://schemas.openxmlformats.org/officeDocument/2006/relationships/slide" Target="/ppt/slides/slide2.xml" Id="R0b7c249ccd4246aa" /><Relationship Type="http://schemas.openxmlformats.org/officeDocument/2006/relationships/slide" Target="/ppt/slides/slide3.xml" Id="Rebd078a1ad654d5b" /><Relationship Type="http://schemas.openxmlformats.org/officeDocument/2006/relationships/slide" Target="/ppt/slides/slide4.xml" Id="R9ce6489cff114fce" /><Relationship Type="http://schemas.openxmlformats.org/officeDocument/2006/relationships/slide" Target="/ppt/slides/slide5.xml" Id="R3d2fcb85ffd043cd" /><Relationship Type="http://schemas.openxmlformats.org/officeDocument/2006/relationships/slide" Target="/ppt/slides/slide6.xml" Id="R2a92fd179264447c" /><Relationship Type="http://schemas.openxmlformats.org/officeDocument/2006/relationships/slide" Target="/ppt/slides/slide7.xml" Id="R3a4cd6b6df8d4918" /><Relationship Type="http://schemas.openxmlformats.org/officeDocument/2006/relationships/slide" Target="/ppt/slides/slide8.xml" Id="Rc4a9d359ddae487d" /><Relationship Type="http://schemas.openxmlformats.org/officeDocument/2006/relationships/slide" Target="/ppt/slides/slide9.xml" Id="Rb5cb55cb534342da" /><Relationship Type="http://schemas.openxmlformats.org/officeDocument/2006/relationships/slide" Target="/ppt/slides/slide10.xml" Id="Rca4a54fd96674f5e" /><Relationship Type="http://schemas.openxmlformats.org/officeDocument/2006/relationships/slide" Target="/ppt/slides/slide11.xml" Id="R8c981c3c06ff4416" /><Relationship Type="http://schemas.openxmlformats.org/officeDocument/2006/relationships/slide" Target="/ppt/slides/slide12.xml" Id="Rf42e11d10e3e47ef" /><Relationship Type="http://schemas.openxmlformats.org/officeDocument/2006/relationships/slide" Target="/ppt/slides/slide13.xml" Id="R0f512b4626bc49c6" /><Relationship Type="http://schemas.openxmlformats.org/officeDocument/2006/relationships/slide" Target="/ppt/slides/slide14.xml" Id="R051d269be27a4e3b" /><Relationship Type="http://schemas.openxmlformats.org/officeDocument/2006/relationships/slide" Target="/ppt/slides/slide15.xml" Id="Rce185a3813754742" /><Relationship Type="http://schemas.openxmlformats.org/officeDocument/2006/relationships/slide" Target="/ppt/slides/slide16.xml" Id="R8e18a40c15df4c59" /><Relationship Type="http://schemas.openxmlformats.org/officeDocument/2006/relationships/slide" Target="/ppt/slides/slide17.xml" Id="R2e6b69c32a9a4cdd" /><Relationship Type="http://schemas.openxmlformats.org/officeDocument/2006/relationships/slide" Target="/ppt/slides/slide18.xml" Id="R503624693ecf4409" /><Relationship Type="http://schemas.openxmlformats.org/officeDocument/2006/relationships/slide" Target="/ppt/slides/slide19.xml" Id="R4242b827dd6546d4" /><Relationship Type="http://schemas.openxmlformats.org/officeDocument/2006/relationships/slide" Target="/ppt/slides/slide20.xml" Id="Rba97d07cf5be484d" /><Relationship Type="http://schemas.openxmlformats.org/officeDocument/2006/relationships/slide" Target="/ppt/slides/slide21.xml" Id="R6e0558071a094ef5" /><Relationship Type="http://schemas.openxmlformats.org/officeDocument/2006/relationships/slide" Target="/ppt/slides/slide22.xml" Id="R3611583107ac4e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4562e8629840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2a45e9bb6b4e69" /><Relationship Type="http://schemas.openxmlformats.org/officeDocument/2006/relationships/notesMaster" Target="/ppt/notesMasters/notesMaster1.xml" Id="R3f841cb272a64f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af809790584686" /><Relationship Type="http://schemas.openxmlformats.org/officeDocument/2006/relationships/notesMaster" Target="/ppt/notesMasters/notesMaster1.xml" Id="R0f1425cebd994f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4da20c852749ad" /><Relationship Type="http://schemas.openxmlformats.org/officeDocument/2006/relationships/notesMaster" Target="/ppt/notesMasters/notesMaster1.xml" Id="R186fa8f7aeca4e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abcbff66b44357" /><Relationship Type="http://schemas.openxmlformats.org/officeDocument/2006/relationships/notesMaster" Target="/ppt/notesMasters/notesMaster1.xml" Id="Rcb3a6b409f2f42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1c1671615f42c9" /><Relationship Type="http://schemas.openxmlformats.org/officeDocument/2006/relationships/notesMaster" Target="/ppt/notesMasters/notesMaster1.xml" Id="Re8fbe733559840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ba9599d58f449b" /><Relationship Type="http://schemas.openxmlformats.org/officeDocument/2006/relationships/notesMaster" Target="/ppt/notesMasters/notesMaster1.xml" Id="R9b1ef9df6ced4c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a7138c856a423d" /><Relationship Type="http://schemas.openxmlformats.org/officeDocument/2006/relationships/notesMaster" Target="/ppt/notesMasters/notesMaster1.xml" Id="R31c2233fa43841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958effd3e8426e" /><Relationship Type="http://schemas.openxmlformats.org/officeDocument/2006/relationships/notesMaster" Target="/ppt/notesMasters/notesMaster1.xml" Id="Ra7d7e9d47d7140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634d7187a74948" /><Relationship Type="http://schemas.openxmlformats.org/officeDocument/2006/relationships/notesMaster" Target="/ppt/notesMasters/notesMaster1.xml" Id="R987ac574999648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e9ea81532941f5" /><Relationship Type="http://schemas.openxmlformats.org/officeDocument/2006/relationships/notesMaster" Target="/ppt/notesMasters/notesMaster1.xml" Id="R9e89332cf4534c8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fb06dcfc294658" /><Relationship Type="http://schemas.openxmlformats.org/officeDocument/2006/relationships/notesMaster" Target="/ppt/notesMasters/notesMaster1.xml" Id="Rf48540f74cd64e4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c80adfce4a4559" /><Relationship Type="http://schemas.openxmlformats.org/officeDocument/2006/relationships/notesMaster" Target="/ppt/notesMasters/notesMaster1.xml" Id="R71e6e4a99c9f4a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69f536d83142ea" /><Relationship Type="http://schemas.openxmlformats.org/officeDocument/2006/relationships/notesMaster" Target="/ppt/notesMasters/notesMaster1.xml" Id="Rb9746a5ed61546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0ff606cb6494286" /><Relationship Type="http://schemas.openxmlformats.org/officeDocument/2006/relationships/notesMaster" Target="/ppt/notesMasters/notesMaster1.xml" Id="Rf2b7826e300145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965313e44604b19" /><Relationship Type="http://schemas.openxmlformats.org/officeDocument/2006/relationships/notesMaster" Target="/ppt/notesMasters/notesMaster1.xml" Id="R62933cfbdcbf4a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49923e81f67476d" /><Relationship Type="http://schemas.openxmlformats.org/officeDocument/2006/relationships/notesMaster" Target="/ppt/notesMasters/notesMaster1.xml" Id="R4c5e7561c9994b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eaf119c3c24b1f" /><Relationship Type="http://schemas.openxmlformats.org/officeDocument/2006/relationships/notesMaster" Target="/ppt/notesMasters/notesMaster1.xml" Id="R4c3976c863ec4cc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6ad1cda12e74ee8" /><Relationship Type="http://schemas.openxmlformats.org/officeDocument/2006/relationships/notesMaster" Target="/ppt/notesMasters/notesMaster1.xml" Id="Red57c7c96cfc485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9c9849313e84647" /><Relationship Type="http://schemas.openxmlformats.org/officeDocument/2006/relationships/notesMaster" Target="/ppt/notesMasters/notesMaster1.xml" Id="R118bdbbdf1874db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b72295a7e5e4475" /><Relationship Type="http://schemas.openxmlformats.org/officeDocument/2006/relationships/notesMaster" Target="/ppt/notesMasters/notesMaster1.xml" Id="R7c65f2bd0fda49f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8fda5e3d053479f" /><Relationship Type="http://schemas.openxmlformats.org/officeDocument/2006/relationships/notesMaster" Target="/ppt/notesMasters/notesMaster1.xml" Id="Rf2dd6d99f530484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7e10c4851d74312" /><Relationship Type="http://schemas.openxmlformats.org/officeDocument/2006/relationships/notesMaster" Target="/ppt/notesMasters/notesMaster1.xml" Id="R28e6ecd22fae46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베지케어 투자·사업 협의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나에게 맞는 채식과 영양을</a:t>
            </a:r>
          </a:p>
          <a:p xmlns:a="http://schemas.openxmlformats.org/drawingml/2006/main">
            <a:r>
              <a:t>매일의 실천으로 연결합니다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사업·투자 검토의 요지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제품을 기반으로 무엇을 증명하고 발전시킬지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가설: 한국어 채식·영양의 선택을 실제 재료 준비·식사·다음 기록으로 잇고, 반복 사용에서 승인된 상품·업체 수익의 접점을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판단할 증거: 기존 식단 도구 대비 실제 반복 행동, 구매 귀속·입금과 유입·지원비를 확인합니다. 항암 돌봄은 고객·안전·수익의 별도 가설입니다.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이용자와 구매 과업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실천과 가족 돌봄은 고객·구매 이유를 따로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생활의 초점: 한국어 채식·영양 정보를 찾고 직접 식사를 준비하는 이용자의 취향·제약→레시피→재료 준비→다음 기록을 우선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돈을 내는 주체: 제휴 구매의 승인 귀속은 제휴사, 업체 운영 기능은 업체, 별도 돌봄 실증은 계약 기관의 과업과 예산을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산정: 반복 준비·구매와 도달 가능한 채널을 기준으로 좁힙니다. 채식 인구·건강 앱 이용자·암 환자를 합쳐 시장을 부풀리지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이용자 초점은 검증 제안입니다. 실제 고객 인터뷰·활성 코호트·지불 의사로 시장 범위를 보완해야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초기 단계의 사실·가정·미확보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고객·매출 증빙이 없는 상태에서 다음 증거를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 사실: 생활·레시피·제휴 연결과 업체 Beta 무료 정책을 확인했습니다. 실제 코호트·승인 귀속·입금·지원 원가 증빙은 미확보입니다.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제안 가정: 한국어 채식 레시피가 재료 준비·실제 식사·다음 기록으로 이어지면 반복 이용과 제휴 구매 접점을 만들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미확보 증빙: 생활 이용자의 정착·가격 반응·승인 수입과 고객 확보비, 항암 돌봄의 별도 고객·내용·인계 검증은 미확보입니다.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 범위는 공개 정책·코드/문서입니다. 이하 표본·기간·판정 수치는 새 제안이며 달성 실적이나 창업자 승인 예산이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채식·영양 생활의 연결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취향과 제약에 맞는 정보를 오늘의 식사와 기록에 사용합니다.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이용자의 문제: 먹을 수 있는 음식과 취향은 다른데 레시피·영양 정보·장보기·생활 기록이 따로 움직입니다.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베지케어의 가치: 채식 유형·식사와 생활 기록을 레시피·영양 정보·맛집·커뮤니티와 연결해 일상에서 실행하도록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확장 방향: 운동·회복과 가족 돌봄으로 기록의 범위를 넓힙니다. 이용 목적과 민감정보 권한은 각각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개인의 실천과 업체의 참여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이용자 서비스가 중심이며 업체 도구와 돌봄 확장을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가치"],"rows":[["채식·영양 이용자","기록·레시피·영양·맛집 탐색","내 취향에 맞는 생활 실천"],["운동·생활 이용자","활동·습관·알림·챌린지","오늘의 행동과 지속 기록 연결"],["전문업체","상품·콘텐츠·회원·예약 운영","필요한 이용자와 서비스 접점"],["환자·보호자","별도 동의의 항암 가족 돌봄","관찰·실제 수행·인계 자료 준비"]]}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레시피에서 다음 식사까지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설명용 가상 흐름입니다. 영양 개선 효과를 입증한 사례가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가치"],"rows":[["1. 이해","채식 유형·알레르기·식사 기록","내 상황을 기준으로 정보 탐색"],["2. 선택","레시피와 재료·영양 정보 확인","먹을 수 있는 선택을 구체화"],["3. 준비","분량 조정·있는 재료 제외·구매 연결","레시피를 장보기 행동으로 연결"],["4. 지속","다음 식사·생활과 챌린지 기록","실제로 한 행동을 다시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채식·영양을 이어가는 기능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기록과 콘텐츠, 행동의 다음 단계를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기록과 콘텐츠: 식사·수면·운동·기분 기록, 레시피·영양 정보와 맛집을 탐색합니다. 누락한 섭취량을 추정 결과로 채우지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실천과 지속: 재료 준비목록, 개인 알림·챌린지·커뮤니티를 연결합니다. 개인 기록과 선택한 공개 활동을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상품과 업체: 상품의 용도·주의사항·구매 주체를 확인하고 제휴 구매 또는 승인된 업체 주문 경로로 이동합니다.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기록과 추천의 기술 구조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규칙으로 살펴볼 정보를 정리하고 AI 연결 상태를 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가치"],"rows":[["개인 맥락","채식·알레르기·기록·제외 조건","내 상황에 맞는 탐색 기준"],["규칙·설명","관찰 사실과 확인 이유를 구분","참고 정보의 근거와 한계 확인"],["조건부 AI","승인된 연결로 초안·질문 처리","AI 결과와 기록된 사실을 구분"],["커머스 분리","개인 건강정보와 외부 구매 분리","구매처·제휴·상품 조건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API 검색·실적 수집 구조와 실제 운영 승인은 별개입니다. 실제 상품 동기화·귀속·입금은 승인·키·계약과 실행 확인이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항암 가족 돌봄으로 확장한 이유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교대하는 가족이 관찰과 실제 수행을 이어받아야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교육과 기록: 상황별 가이드에서 관련 기록으로 이동합니다. 무엇을 읽었는지와 실제 수행했는지를 나눠 남깁니다.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공동 돌봄: 환자 동의와 세부 권한 아래 관찰·담당·복약 확인·돌봄 완료와 현황을 공유합니다.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의료진 전달: 기간별 기록·추세·누락을 현황판과 PDF로 정리합니다. 환자에게 채식을 강요하지 않고 의료진 지시를 우선합니다.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항암 기록의 맥락·안전·전달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 응답과 별개로 기록과 안전 규칙을 관리합니다.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가치"],"rows":[["관찰 맥락","기준 상태·최근 기록·약·사건 연결","지금과 이전 상태를 함께 확인"],["기간별 변화","서버에서 기간·단위별 통계 계산","관찰값과 미기록을 구분"],["독립 안전 규칙","정책·기준 버전과 연락 안내","AI 생성 결과와 별도로 점검"],["공유·검토","권한별 현황판·전달 PDF","보호자와 의료진이 근거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임상 검토·실환자 사용 수락이 별도입니다. 외부 AI 활성화와 실제 이메일 수신을 확인된 결과로 전제하지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경쟁 대안과 검증할 차이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기존 식단·돌봄 도구와 비교해 채택 이유를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{"headers":["비교 대상","공식 공개 기능·제품 방향","베지케어가 검증할 차이"],"rows":[["Eat This Much","개인화 식단·장보기·배달·PDF","한국 식재료·채식 실천의 활용"],["Lotsa · 인접 돌봄","도움 요청·돌봄 일정·가족 협업","관찰·수행·인계의 실제 유용성"],["베지케어 가설","생활 맥락·한국어 실천·별도 돌봄","반복 이용·귀속 수익·인계 비교"]]}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공식 안내 비교입니다. 언어·지역 차이와 기능 수만으로 우위를 확정하지 않습니다. 돌봄은 별도 고객·내용 검토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Eat This Much 공식 기능·요금</a:t>
            </a:r>
          </a:p>
          <a:p xmlns:a="http://schemas.openxmlformats.org/drawingml/2006/main">
            <a:r>
              <a:t>https://www.eatthismuch.com/pricing</a:t>
            </a:r>
          </a:p>
          <a:p xmlns:a="http://schemas.openxmlformats.org/drawingml/2006/main">
            <a:r>
              <a:t>정본: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Lotsa Helping Hands 공식 돌봄 협업 안내</a:t>
            </a:r>
          </a:p>
          <a:p xmlns:a="http://schemas.openxmlformats.org/drawingml/2006/main">
            <a:r>
              <a:t>https://lotsahelpinghands.com/how-it-works</a:t>
            </a:r>
          </a:p>
          <a:p xmlns:a="http://schemas.openxmlformats.org/drawingml/2006/main">
            <a:r>
              <a:t>정본: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구매자와 과금 단위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구매자·계약 대상과 일회성·반복 수입을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{"headers":["돈을 내는 주체","계약·과금 대상","현재 정책·확인 조건"],"rows":[["제휴사·판매자","승인 구매 귀속·판매 계약 대가","주문 총액과 플랫폼 몫 분리"],["전문업체","회원·예약·콘텐츠 운영 계약","현재 Beta 무료 · 유료 수요 검증"],["협력 기관","별도 영양·돌봄 실증의 과업 대가","검토·동의·수락·예산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유료 전환과 가격의 검증 제안입니다. 계약·실적·원가를 확인하기 전 확정 매출이나 가격으로 쓰지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구매 연결이 남는 수익이 되려면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제휴·직접 판매·업체 기능을 같은 매출로 계산하지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제휴 수입: 승인 귀속 구매액×계약 제휴율에서 취소·환수를 대조합니다. 클릭과 장바구니 금액은 입금이나 플랫폼 매출이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기여이익: 받은 대가에서 실제 유입·AI·지원·거래 변동비를 뺍니다. 직접 판매는 공급자 대금·배송·PG·환불과 계약상 책임도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별도 수익 검증: 업체 기능은 Beta 무료로 유료 수요를 확인합니다. 항암 돌봄은 기관 실증의 별도 범위이며 건강 기록 판매를 기본 수익으로 두지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실제 제휴율·전환율·반복 이용·원가·입금 자료는 미확보입니다. 산식이 수익성 입증을 대신하지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고객과 시장 진입 실험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전체가 아니라 한 고객·한 반복 과업으로 시작합니다.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첫 대상: 주 2회 이상 직접 식사를 준비하고 한국어 채식 정보를 사용하는 생활 이용자입니다. 항암·치료 목적의 식사 실험은 이번 생활 검증에서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진입 경로: 동의한 채식 커뮤니티와 공개 레시피 유입 2경로에서 인터뷰 10명·참여 20명을 모집하는 안입니다. 채널별 모집비·거절·탈락도 기록합니다.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작은 도입: 취향/제약 설정→레시피→재료 목록→실제 준비/식사 확인의 한 흐름을 검증합니다. 업체 기능은 3곳 인터뷰로 별도 구매 과업만 탐색합니다.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모집 대상·경로·규모는 제안입니다. 실제 접촉·모집·참여 합의는 아직 수행하지 않았습니다.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착수 후 12주 검증안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참여·책임·예산 확보 후 시작하는 탐색 계획입니다.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{"headers":["제안 기간·단계","검증할 일","남길 증거"],"rows":[["1–2주 · G0","인터뷰 10명·20명 모집·업체 3곳","동의·과업·출처·비용 상한 고정"],["3–4주 · 기준선","기존 식사 준비 방식 2주 기록","준비 완료·걸린 시간·이탈 원인"],["5–8주 · G1","레시피→재료→식사 흐름 4주","자기보고 완료·반복 사용·지원비"],["9–12주 · G2","지원 축소·제휴 명세/입금 대조","귀속·취소·정산 대기·채널 원가"]]}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표본·주수·수치 기준은 제안 가정이다. 시장 통계·달성 실적·통계적 검정력이나 임상 효과를 뜻하지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계속할 조건과 중단할 조건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판정 기준을 착수 전에 고정하고 실패·이탈도 남깁니다.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반복 행동: 모집 20명 중 8명 이상이 마지막 4주 중 3주에 준비/식사 완료를 기록하는지 봅니다. 10명 이상 탈락이면 이탈 사유부터 재검토합니다.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수입·확대: 클릭→제휴사 승인 귀속→취소/환수→입금의 연결을 대조합니다. 미정산은 대기로 두고 실제 수입·유입·AI·지원비가 확인된 범위만 경제성을 판단합니다.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중단·전환: 조회만 늘고 식사 완료가 이어지지 않으면 준비 흐름을 축소합니다. 반복해도 수입이 원가를 못 덮으면 무료 생활 기능과 유료 업체 가설을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숫자는 탐색용 운영 기준 제안입니다. 소수 표본의 결과를 시장 전체·임상 효과로 일반화하지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현재 증거와 투자 판단의 조건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기능 확인에서 고객·구매·경제성 확인으로 넘어가야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{"headers":["핵심 질문","검토자료에서 확인한 수준","투자 판단을 바꿀 증거"],"rows":[["생활의 지속","생활 기능 구현 · 코호트 자료 미확보","반복 식사·준비·이탈 이유"],["수입·원가","제휴 구조 확인 · 귀속/입금 미대조","승인 구매·취소·유입/지원비"],["돌봄 확장","교육·공유 구현 · 임상/실환자 별도","내용 검토·동의·인계 사용성"]]}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미확보는 이번에 확인한 자료의 범위입니다. 실적이 없다는 단정이나 실고객·유료 실적이 모든 초기 투자의 필수 조건이라는 뜻은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투자금으로 무엇을 입증할 것인가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단계별 산출물·원가를 확인한 뒤 다음 집행을 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{"headers":["집행 단계","투자금이 수행할 과업","다음 단계 전 제출 증거"],"rows":[["G0 · 생활 과업","인터뷰·20명 모집·업체 3곳 탐색","한 식사 과업·동의·승인 비용 상한"],["G1 · 반복 실천","준비 흐름 수정·내용 검토·지원","주별 준비 완료·이탈·지원 시간"],["G2 · 수익 대조","승인/취소/입금 연결·채널 비용","귀속 원장·이용자 경제성·다음 선택"]]}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확정 금액·배분율·채용 계획이 아닙니다. 견적·참여율·예산 상한과 담당자 승인이 필요한 집행 제안입니다.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금액 산정과 실행 책임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과업 범위와 실제 견적으로 단계별 비용을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예산 산정: 업무량×실제 단가에 인프라·모집·지원·전문 검토 견적을 더합니다. 단가·팀 참여율·단계 상한은 미확보이며 상세 계획에 빈 예산 원장을 제공합니다.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책임·집행: 사업 책임·제품 측정·현장 검토·예산 승인 역할을 착수 전에 확정합니다. 앞 단계의 증거·잔여 비용을 검토한 뒤 후속 집행합니다.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조건: 희망액·가치·지분은 미확정입니다. 가격 반응·LOI·무료 참여와 계약·입금을 구분하며, 다른 제품과 겹친 공통비·내부 매출은 중복 합산하지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예산 원장의 수량도 계획 가정입니다. 실제 고객 접촉·비용 집행·유료 정책 변경은 이번 문서 보완에서 수행하지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팀·투자 대상·실행 책임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회사 설명과 투자자가 취득하는 권리를 계약 자료로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실행 역량: 공개 기술 리더와 제품 적용 기록을 확인하고, 고객 도입·지원·보안·재무 담당자의 재직·참여율을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대상: 제품 브랜드와 투자 법인을 구분하고 등기·주주·기존 약정·IP 및 데이터 권리를 대조합니다. 브랜드 자체를 독립 법인 주식으로 제안하지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주요 위험: 생활 기록의 지속 사용, 영양·레시피 품질과 구매 귀속·환불, 항암 내용·동의·인계 오류의 확인과 대응 책임을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리더 공개 프로필</a:t>
            </a:r>
          </a:p>
          <a:p xmlns:a="http://schemas.openxmlformats.org/drawingml/2006/main">
            <a:r>
              <a:t>https://dreamailab.com/research/jung-haesung/</a:t>
            </a:r>
          </a:p>
          <a:p xmlns:a="http://schemas.openxmlformats.org/drawingml/2006/main">
            <a:r>
              <a:t>정본: DreamaiLab/lib/research-applications.ts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다음 협의의 산출물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가치를 확인하고 투자 실행안을 구체화합니다.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함께 확인할 자료: 실고객 사용·계약·입금·비용, 팀 참여·권리·견적과 도메인별 수락 자료를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협의 결과: 실증 과업·책임자·범위·비용과 투자 대상·조건을 문서로 정합니다. 이 자료는 확정 투자 청약이나 승인된 재무 계획이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95c18c77f54a9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4d10f1bbc840f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646fba5afc432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70f73681f04b7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e6e96fc9142a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c3d16be47a47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D137D2-F3B5-43AE-82CF-AFAB470BC3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38302D9-47B8-4AFB-BDDC-0AEA4D6E8A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D9F107C-8A5B-4E6A-BD40-FF70B2E3E2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58AE9D-FFED-483B-B5BF-52083D8121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859FB74-D4F4-4F06-8C96-41006AAAE7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DBE615C-E985-40FD-ADBC-551808CBE3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7B6D39A-0A16-48FA-B894-56AB757A18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5C297CA-AA8D-4F63-9EA9-61300914384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D512D38-F751-448D-B8AA-9431CB7EE7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E552BD0-9287-4631-8C29-7A0C674F27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852f26216c4042" /><Relationship Type="http://schemas.openxmlformats.org/officeDocument/2006/relationships/slideLayout" Target="/ppt/slideLayouts/slideLayout1.xml" Id="R7f5c06afc773424b" /><Relationship Type="http://schemas.openxmlformats.org/officeDocument/2006/relationships/slideLayout" Target="/ppt/slideLayouts/slideLayout2.xml" Id="R6faafe23de9d4338" /><Relationship Type="http://schemas.openxmlformats.org/officeDocument/2006/relationships/slideLayout" Target="/ppt/slideLayouts/slideLayout3.xml" Id="Rad862f981f714a28" /><Relationship Type="http://schemas.openxmlformats.org/officeDocument/2006/relationships/slideLayout" Target="/ppt/slideLayouts/slideLayout4.xml" Id="Rdf848c24542a442c" /><Relationship Type="http://schemas.openxmlformats.org/officeDocument/2006/relationships/slideLayout" Target="/ppt/slideLayouts/slideLayout5.xml" Id="Rf4b17ef1b07f4085" /><Relationship Type="http://schemas.openxmlformats.org/officeDocument/2006/relationships/slideLayout" Target="/ppt/slideLayouts/slideLayout6.xml" Id="Ra1a41e573d1e45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5c06afc773424b"/>
    <p:sldLayoutId xmlns:r="http://schemas.openxmlformats.org/officeDocument/2006/relationships" id="2147483650" r:id="R6faafe23de9d4338"/>
    <p:sldLayoutId xmlns:r="http://schemas.openxmlformats.org/officeDocument/2006/relationships" id="2147483651" r:id="Rad862f981f714a28"/>
    <p:sldLayoutId xmlns:r="http://schemas.openxmlformats.org/officeDocument/2006/relationships" id="2147483652" r:id="Rdf848c24542a442c"/>
    <p:sldLayoutId xmlns:r="http://schemas.openxmlformats.org/officeDocument/2006/relationships" id="2147483653" r:id="Rf4b17ef1b07f4085"/>
    <p:sldLayoutId xmlns:r="http://schemas.openxmlformats.org/officeDocument/2006/relationships" id="2147483654" r:id="Ra1a41e573d1e45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e8a41746e64f95" /><Relationship Type="http://schemas.openxmlformats.org/officeDocument/2006/relationships/notesSlide" Target="/ppt/notesSlides/notesSlide1.xml" Id="R17bbaaee9a364f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7725e95b674b14" /><Relationship Type="http://schemas.openxmlformats.org/officeDocument/2006/relationships/notesSlide" Target="/ppt/notesSlides/notesSlide2.xml" Id="R13bbce0deb7549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51545d7fda4f12" /><Relationship Type="http://schemas.openxmlformats.org/officeDocument/2006/relationships/notesSlide" Target="/ppt/notesSlides/notesSlide3.xml" Id="R901e6c3fdd004f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1cd5cbe0264456" /><Relationship Type="http://schemas.openxmlformats.org/officeDocument/2006/relationships/notesSlide" Target="/ppt/notesSlides/notesSlide4.xml" Id="R69eb0dc5ff6741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b19c7147dd4b8c" /><Relationship Type="http://schemas.openxmlformats.org/officeDocument/2006/relationships/notesSlide" Target="/ppt/notesSlides/notesSlide5.xml" Id="R716f1998ceeb41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525155f514465f" /><Relationship Type="http://schemas.openxmlformats.org/officeDocument/2006/relationships/notesSlide" Target="/ppt/notesSlides/notesSlide6.xml" Id="Rbbf78eb1da8f45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fc0f00fba443ab" /><Relationship Type="http://schemas.openxmlformats.org/officeDocument/2006/relationships/notesSlide" Target="/ppt/notesSlides/notesSlide7.xml" Id="Rbf1afadcbfce45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4566af30cc4593" /><Relationship Type="http://schemas.openxmlformats.org/officeDocument/2006/relationships/image" Target="/ppt/media/image.png" Id="R6da3123d484f4e77" /><Relationship Type="http://schemas.openxmlformats.org/officeDocument/2006/relationships/notesSlide" Target="/ppt/notesSlides/notesSlide8.xml" Id="R6cadb28c35ab4b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7e917e501e4407" /><Relationship Type="http://schemas.openxmlformats.org/officeDocument/2006/relationships/notesSlide" Target="/ppt/notesSlides/notesSlide9.xml" Id="Rb3e221a0fc3a424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23ef3d070e44ba" /><Relationship Type="http://schemas.openxmlformats.org/officeDocument/2006/relationships/image" Target="/ppt/media/image2.png" Id="R0f1be3c1b2084996" /><Relationship Type="http://schemas.openxmlformats.org/officeDocument/2006/relationships/notesSlide" Target="/ppt/notesSlides/notesSlide10.xml" Id="R26be0ea38c3a45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577fdc38fc4717" /><Relationship Type="http://schemas.openxmlformats.org/officeDocument/2006/relationships/notesSlide" Target="/ppt/notesSlides/notesSlide11.xml" Id="R22a0ae8154e34a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0ef5ae680e410c" /><Relationship Type="http://schemas.openxmlformats.org/officeDocument/2006/relationships/notesSlide" Target="/ppt/notesSlides/notesSlide12.xml" Id="Rfd886bfb3cdf445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b2fd4447a74a01" /><Relationship Type="http://schemas.openxmlformats.org/officeDocument/2006/relationships/notesSlide" Target="/ppt/notesSlides/notesSlide13.xml" Id="R84a5b075d19544b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8147099835438f" /><Relationship Type="http://schemas.openxmlformats.org/officeDocument/2006/relationships/notesSlide" Target="/ppt/notesSlides/notesSlide14.xml" Id="Re36ef7448b364b7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d7493a60b4c31" /><Relationship Type="http://schemas.openxmlformats.org/officeDocument/2006/relationships/notesSlide" Target="/ppt/notesSlides/notesSlide15.xml" Id="Rb15c59113efa43b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b81720dcf1444b" /><Relationship Type="http://schemas.openxmlformats.org/officeDocument/2006/relationships/notesSlide" Target="/ppt/notesSlides/notesSlide16.xml" Id="Re64c061baa894de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840ac7c7684bd9" /><Relationship Type="http://schemas.openxmlformats.org/officeDocument/2006/relationships/notesSlide" Target="/ppt/notesSlides/notesSlide17.xml" Id="R20f4b2cf455a497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5e102943e1414f" /><Relationship Type="http://schemas.openxmlformats.org/officeDocument/2006/relationships/notesSlide" Target="/ppt/notesSlides/notesSlide18.xml" Id="Rf28e6ab8c89b4f8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6250515c4740e4" /><Relationship Type="http://schemas.openxmlformats.org/officeDocument/2006/relationships/notesSlide" Target="/ppt/notesSlides/notesSlide19.xml" Id="R66316646f502417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ce8f5848a4dc0" /><Relationship Type="http://schemas.openxmlformats.org/officeDocument/2006/relationships/notesSlide" Target="/ppt/notesSlides/notesSlide20.xml" Id="Rb68c5367a8284e6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12c8a0d10144d4" /><Relationship Type="http://schemas.openxmlformats.org/officeDocument/2006/relationships/notesSlide" Target="/ppt/notesSlides/notesSlide21.xml" Id="R66a25912d55546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fbba6b25ed4397" /><Relationship Type="http://schemas.openxmlformats.org/officeDocument/2006/relationships/notesSlide" Target="/ppt/notesSlides/notesSlide22.xml" Id="R0494f785a59c41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9F62DA49-3CC8-43AC-92F7-C9D4DE5F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6D702F2-9E56-448D-8342-516C37CB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베지케어">
            <a:extLst xmlns:a="http://schemas.openxmlformats.org/drawingml/2006/main">
              <a:ext uri="{FF2B5EF4-FFF2-40B4-BE49-F238E27FC236}">
                <a16:creationId xmlns:a16="http://schemas.microsoft.com/office/drawing/2014/main" id="{781C9257-9BF0-4CB3-9E1D-CED131B5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베지케어</a:t>
            </a:r>
          </a:p>
        </p:txBody>
      </p:sp>
      <p:sp>
        <p:nvSpPr>
          <p:cNvPr id="4" name="나에게 맞는 채식과 영양을&#10;매일의 실천으로 연결합니다">
            <a:extLst xmlns:a="http://schemas.openxmlformats.org/drawingml/2006/main">
              <a:ext uri="{FF2B5EF4-FFF2-40B4-BE49-F238E27FC236}">
                <a16:creationId xmlns:a16="http://schemas.microsoft.com/office/drawing/2014/main" id="{9A1C1924-4D00-473D-99DE-734BC4A5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나에게 맞는 채식과 영양을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매일의 실천으로 연결합니다</a:t>
            </a:r>
          </a:p>
        </p:txBody>
      </p:sp>
      <p:sp>
        <p:nvSpPr>
          <p:cNvPr id="5" name="채식·영양의 기록과 탐색을 레시피·준비·구매·습관으로 연결하고, 별도">
            <a:extLst xmlns:a="http://schemas.openxmlformats.org/drawingml/2006/main">
              <a:ext uri="{FF2B5EF4-FFF2-40B4-BE49-F238E27FC236}">
                <a16:creationId xmlns:a16="http://schemas.microsoft.com/office/drawing/2014/main" id="{83D539CD-671D-430C-A6E1-1ED31593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52975"/>
            <a:ext cx="10572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채식·영양의 기록과 탐색을 레시피·준비·구매·습관으로 연결하고, 별도 동의의 항암 가족 돌봄으로 확장하는 생활 플랫폼</a:t>
            </a:r>
          </a:p>
        </p:txBody>
      </p:sp>
      <p:sp>
        <p:nvSpPr>
          <p:cNvPr id="6" name="2026-10-15 개정 · 사업 가치·실증·투자 협의">
            <a:extLst xmlns:a="http://schemas.openxmlformats.org/drawingml/2006/main">
              <a:ext uri="{FF2B5EF4-FFF2-40B4-BE49-F238E27FC236}">
                <a16:creationId xmlns:a16="http://schemas.microsoft.com/office/drawing/2014/main" id="{7601D82B-7E78-456C-BE57-580DF6F9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개정 · 사업 가치·실증·투자 협의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C3C63872-B72D-43F8-9AC1-77CBDF8C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8761566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79F3A48B-5461-4A63-98F1-DB712D66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A4F51842-FAA3-4615-971C-1EDE78CE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사업·투자 검토의 요지">
            <a:extLst xmlns:a="http://schemas.openxmlformats.org/drawingml/2006/main">
              <a:ext uri="{FF2B5EF4-FFF2-40B4-BE49-F238E27FC236}">
                <a16:creationId xmlns:a16="http://schemas.microsoft.com/office/drawing/2014/main" id="{BC08861A-FA06-4B12-B249-1235FCE3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사업·투자 검토의 요지</a:t>
            </a:r>
          </a:p>
        </p:txBody>
      </p:sp>
      <p:sp>
        <p:nvSpPr>
          <p:cNvPr id="4" name="현재 제품을 기반으로 무엇을 증명하고 발전시킬지 제안합니다.">
            <a:extLst xmlns:a="http://schemas.openxmlformats.org/drawingml/2006/main">
              <a:ext uri="{FF2B5EF4-FFF2-40B4-BE49-F238E27FC236}">
                <a16:creationId xmlns:a16="http://schemas.microsoft.com/office/drawing/2014/main" id="{35DC8780-8475-4BE3-B50C-CF9D9F60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현재 제품을 기반으로 무엇을 증명하고 발전시킬지 제안합니다.</a:t>
            </a:r>
          </a:p>
        </p:txBody>
      </p:sp>
      <p:sp>
        <p:nvSpPr>
          <p:cNvPr id="5" name="투자 가설">
            <a:extLst xmlns:a="http://schemas.openxmlformats.org/drawingml/2006/main">
              <a:ext uri="{FF2B5EF4-FFF2-40B4-BE49-F238E27FC236}">
                <a16:creationId xmlns:a16="http://schemas.microsoft.com/office/drawing/2014/main" id="{13555B75-2369-4BD4-BDA2-E93C3B5F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투자 가설</a:t>
            </a:r>
          </a:p>
        </p:txBody>
      </p:sp>
      <p:sp>
        <p:nvSpPr>
          <p:cNvPr id="6" name="한국어 채식·영양의 선택을 실제 재료 준비·식사·다음 기록으로 잇고,">
            <a:extLst xmlns:a="http://schemas.openxmlformats.org/drawingml/2006/main">
              <a:ext uri="{FF2B5EF4-FFF2-40B4-BE49-F238E27FC236}">
                <a16:creationId xmlns:a16="http://schemas.microsoft.com/office/drawing/2014/main" id="{9E8FBEEF-1299-4D39-A6F4-30192E90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한국어 채식·영양의 선택을 실제 재료 준비·식사·다음 기록으로 잇고, 반복 사용에서 승인된 상품·업체 수익의 접점을 검증합니다.</a:t>
            </a:r>
          </a:p>
        </p:txBody>
      </p:sp>
      <p:sp>
        <p:nvSpPr>
          <p:cNvPr id="7" name="판단할 증거">
            <a:extLst xmlns:a="http://schemas.openxmlformats.org/drawingml/2006/main">
              <a:ext uri="{FF2B5EF4-FFF2-40B4-BE49-F238E27FC236}">
                <a16:creationId xmlns:a16="http://schemas.microsoft.com/office/drawing/2014/main" id="{3706AD6D-78A6-4F74-A0DE-B8F90572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판단할 증거</a:t>
            </a:r>
          </a:p>
        </p:txBody>
      </p:sp>
      <p:sp>
        <p:nvSpPr>
          <p:cNvPr id="8" name="기존 식단 도구 대비 실제 반복 행동, 구매 귀속·입금과 유입·지원비">
            <a:extLst xmlns:a="http://schemas.openxmlformats.org/drawingml/2006/main">
              <a:ext uri="{FF2B5EF4-FFF2-40B4-BE49-F238E27FC236}">
                <a16:creationId xmlns:a16="http://schemas.microsoft.com/office/drawing/2014/main" id="{A7E7ABFE-9AE2-4EC9-90EC-A44C75F1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6720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기존 식단 도구 대비 실제 반복 행동, 구매 귀속·입금과 유입·지원비를 확인합니다. 항암 돌봄은 고객·안전·수익의 별도 가설입니다.</a:t>
            </a:r>
          </a:p>
        </p:txBody>
      </p:sp>
      <p:sp>
        <p:nvSpPr>
          <p:cNvPr id="9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2C3DA463-B589-4EA4-AF32-2539D18A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5821077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AE0826F0-8F80-46FB-AE22-BBF8FE3C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B2C9E17E-5824-46A8-8B5C-C38A11C9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첫 이용자와 구매 과업">
            <a:extLst xmlns:a="http://schemas.openxmlformats.org/drawingml/2006/main">
              <a:ext uri="{FF2B5EF4-FFF2-40B4-BE49-F238E27FC236}">
                <a16:creationId xmlns:a16="http://schemas.microsoft.com/office/drawing/2014/main" id="{F4AF4DC5-A5A8-44EC-8BAD-3D1C291A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첫 이용자와 구매 과업</a:t>
            </a:r>
          </a:p>
        </p:txBody>
      </p:sp>
      <p:sp>
        <p:nvSpPr>
          <p:cNvPr id="4" name="생활 실천과 가족 돌봄은 고객·구매 이유를 따로 검증합니다.">
            <a:extLst xmlns:a="http://schemas.openxmlformats.org/drawingml/2006/main">
              <a:ext uri="{FF2B5EF4-FFF2-40B4-BE49-F238E27FC236}">
                <a16:creationId xmlns:a16="http://schemas.microsoft.com/office/drawing/2014/main" id="{9701CDFD-8214-4EAF-B23A-810522BD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실천과 가족 돌봄은 고객·구매 이유를 따로 검증합니다.</a:t>
            </a:r>
          </a:p>
        </p:txBody>
      </p:sp>
      <p:sp>
        <p:nvSpPr>
          <p:cNvPr id="5" name="생활의 초점">
            <a:extLst xmlns:a="http://schemas.openxmlformats.org/drawingml/2006/main">
              <a:ext uri="{FF2B5EF4-FFF2-40B4-BE49-F238E27FC236}">
                <a16:creationId xmlns:a16="http://schemas.microsoft.com/office/drawing/2014/main" id="{2D32F1CE-6C31-4208-940F-E100EC13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생활의 초점</a:t>
            </a:r>
          </a:p>
        </p:txBody>
      </p:sp>
      <p:sp>
        <p:nvSpPr>
          <p:cNvPr id="6" name="한국어 채식·영양 정보를 찾고 직접 식사를 준비하는 이용자의 취향·제">
            <a:extLst xmlns:a="http://schemas.openxmlformats.org/drawingml/2006/main">
              <a:ext uri="{FF2B5EF4-FFF2-40B4-BE49-F238E27FC236}">
                <a16:creationId xmlns:a16="http://schemas.microsoft.com/office/drawing/2014/main" id="{203DA08E-05F6-4454-84B9-B65600C8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한국어 채식·영양 정보를 찾고 직접 식사를 준비하는 이용자의 취향·제약→레시피→재료 준비→다음 기록을 우선 검증합니다.</a:t>
            </a:r>
          </a:p>
        </p:txBody>
      </p:sp>
      <p:sp>
        <p:nvSpPr>
          <p:cNvPr id="7" name="돈을 내는 주체">
            <a:extLst xmlns:a="http://schemas.openxmlformats.org/drawingml/2006/main">
              <a:ext uri="{FF2B5EF4-FFF2-40B4-BE49-F238E27FC236}">
                <a16:creationId xmlns:a16="http://schemas.microsoft.com/office/drawing/2014/main" id="{91ACBEBF-4713-4AD3-94CB-88154828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돈을 내는 주체</a:t>
            </a:r>
          </a:p>
        </p:txBody>
      </p:sp>
      <p:sp>
        <p:nvSpPr>
          <p:cNvPr id="8" name="제휴 구매의 승인 귀속은 제휴사, 업체 운영 기능은 업체, 별도 돌봄">
            <a:extLst xmlns:a="http://schemas.openxmlformats.org/drawingml/2006/main">
              <a:ext uri="{FF2B5EF4-FFF2-40B4-BE49-F238E27FC236}">
                <a16:creationId xmlns:a16="http://schemas.microsoft.com/office/drawing/2014/main" id="{1AD72486-9DC3-4969-B195-6D824FE7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제휴 구매의 승인 귀속은 제휴사, 업체 운영 기능은 업체, 별도 돌봄 실증은 계약 기관의 과업과 예산을 확인합니다.</a:t>
            </a:r>
          </a:p>
        </p:txBody>
      </p:sp>
      <p:sp>
        <p:nvSpPr>
          <p:cNvPr id="9" name="시장 산정">
            <a:extLst xmlns:a="http://schemas.openxmlformats.org/drawingml/2006/main">
              <a:ext uri="{FF2B5EF4-FFF2-40B4-BE49-F238E27FC236}">
                <a16:creationId xmlns:a16="http://schemas.microsoft.com/office/drawing/2014/main" id="{BFDAC492-F75F-427D-B5BD-25885893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시장 산정</a:t>
            </a:r>
          </a:p>
        </p:txBody>
      </p:sp>
      <p:sp>
        <p:nvSpPr>
          <p:cNvPr id="10" name="반복 준비·구매와 도달 가능한 채널을 기준으로 좁힙니다. 채식 인구·">
            <a:extLst xmlns:a="http://schemas.openxmlformats.org/drawingml/2006/main">
              <a:ext uri="{FF2B5EF4-FFF2-40B4-BE49-F238E27FC236}">
                <a16:creationId xmlns:a16="http://schemas.microsoft.com/office/drawing/2014/main" id="{110B2485-14F2-4B35-94DB-486D221B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반복 준비·구매와 도달 가능한 채널을 기준으로 좁힙니다. 채식 인구·건강 앱 이용자·암 환자를 합쳐 시장을 부풀리지 않습니다.</a:t>
            </a:r>
          </a:p>
        </p:txBody>
      </p:sp>
      <p:sp>
        <p:nvSpPr>
          <p:cNvPr id="11" name="생활 이용자 초점은 검증 제안입니다. 실제 고객 인터뷰·활성 코호트·">
            <a:extLst xmlns:a="http://schemas.openxmlformats.org/drawingml/2006/main">
              <a:ext uri="{FF2B5EF4-FFF2-40B4-BE49-F238E27FC236}">
                <a16:creationId xmlns:a16="http://schemas.microsoft.com/office/drawing/2014/main" id="{F0696E4F-5194-46E5-80D1-59D648A4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이용자 초점은 검증 제안입니다. 실제 고객 인터뷰·활성 코호트·지불 의사로 시장 범위를 보완해야 합니다.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9D547768-E811-4F6D-B74E-39A2C4A8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4033317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837E1806-47E3-4BDF-AED2-985EF712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46EC130A-42DA-4682-84EE-6724559A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초기 단계의 사실·가정·미확보">
            <a:extLst xmlns:a="http://schemas.openxmlformats.org/drawingml/2006/main">
              <a:ext uri="{FF2B5EF4-FFF2-40B4-BE49-F238E27FC236}">
                <a16:creationId xmlns:a16="http://schemas.microsoft.com/office/drawing/2014/main" id="{D89E0412-24E5-47F2-9E67-72DF4ED8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초기 단계의 사실·가정·미확보</a:t>
            </a:r>
          </a:p>
        </p:txBody>
      </p:sp>
      <p:sp>
        <p:nvSpPr>
          <p:cNvPr id="4" name="고객·매출 증빙이 없는 상태에서 다음 증거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66618D17-3343-42BF-87DB-38CDA36F7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고객·매출 증빙이 없는 상태에서 다음 증거를 제안합니다.</a:t>
            </a:r>
          </a:p>
        </p:txBody>
      </p:sp>
      <p:sp>
        <p:nvSpPr>
          <p:cNvPr id="5" name="확인 사실">
            <a:extLst xmlns:a="http://schemas.openxmlformats.org/drawingml/2006/main">
              <a:ext uri="{FF2B5EF4-FFF2-40B4-BE49-F238E27FC236}">
                <a16:creationId xmlns:a16="http://schemas.microsoft.com/office/drawing/2014/main" id="{F8AFFB8D-F21E-4F48-AAF5-B39A8527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확인 사실</a:t>
            </a:r>
          </a:p>
        </p:txBody>
      </p:sp>
      <p:sp>
        <p:nvSpPr>
          <p:cNvPr id="6" name="생활·레시피·제휴 연결과 업체 Beta 무료 정책을 확인했습니다. 실">
            <a:extLst xmlns:a="http://schemas.openxmlformats.org/drawingml/2006/main">
              <a:ext uri="{FF2B5EF4-FFF2-40B4-BE49-F238E27FC236}">
                <a16:creationId xmlns:a16="http://schemas.microsoft.com/office/drawing/2014/main" id="{EFA14A74-AC58-45AC-ABB7-9CA8BD0D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생활·레시피·제휴 연결과 업체 Beta 무료 정책을 확인했습니다. 실제 코호트·승인 귀속·입금·지원 원가 증빙은 미확보입니다.</a:t>
            </a:r>
          </a:p>
        </p:txBody>
      </p:sp>
      <p:sp>
        <p:nvSpPr>
          <p:cNvPr id="7" name="제안 가정">
            <a:extLst xmlns:a="http://schemas.openxmlformats.org/drawingml/2006/main">
              <a:ext uri="{FF2B5EF4-FFF2-40B4-BE49-F238E27FC236}">
                <a16:creationId xmlns:a16="http://schemas.microsoft.com/office/drawing/2014/main" id="{07C27ABF-6CBD-4897-8E85-EBCF22BE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제안 가정</a:t>
            </a:r>
          </a:p>
        </p:txBody>
      </p:sp>
      <p:sp>
        <p:nvSpPr>
          <p:cNvPr id="8" name="한국어 채식 레시피가 재료 준비·실제 식사·다음 기록으로 이어지면 반">
            <a:extLst xmlns:a="http://schemas.openxmlformats.org/drawingml/2006/main">
              <a:ext uri="{FF2B5EF4-FFF2-40B4-BE49-F238E27FC236}">
                <a16:creationId xmlns:a16="http://schemas.microsoft.com/office/drawing/2014/main" id="{3F3EF771-00AE-4236-B5ED-B9D5AD24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한국어 채식 레시피가 재료 준비·실제 식사·다음 기록으로 이어지면 반복 이용과 제휴 구매 접점을 만들 수 있습니다.</a:t>
            </a:r>
          </a:p>
        </p:txBody>
      </p:sp>
      <p:sp>
        <p:nvSpPr>
          <p:cNvPr id="9" name="미확보 증빙">
            <a:extLst xmlns:a="http://schemas.openxmlformats.org/drawingml/2006/main">
              <a:ext uri="{FF2B5EF4-FFF2-40B4-BE49-F238E27FC236}">
                <a16:creationId xmlns:a16="http://schemas.microsoft.com/office/drawing/2014/main" id="{BB22A238-A42B-4CB8-985D-DD3937F2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미확보 증빙</a:t>
            </a:r>
          </a:p>
        </p:txBody>
      </p:sp>
      <p:sp>
        <p:nvSpPr>
          <p:cNvPr id="10" name="생활 이용자의 정착·가격 반응·승인 수입과 고객 확보비, 항암 돌봄의">
            <a:extLst xmlns:a="http://schemas.openxmlformats.org/drawingml/2006/main">
              <a:ext uri="{FF2B5EF4-FFF2-40B4-BE49-F238E27FC236}">
                <a16:creationId xmlns:a16="http://schemas.microsoft.com/office/drawing/2014/main" id="{D768D73E-412F-4297-BD84-89483959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이용자의 정착·가격 반응·승인 수입과 고객 확보비, 항암 돌봄의 별도 고객·내용·인계 검증은 미확보입니다.</a:t>
            </a:r>
          </a:p>
        </p:txBody>
      </p:sp>
      <p:sp>
        <p:nvSpPr>
          <p:cNvPr id="11" name="확인 범위는 공개 정책·코드/문서입니다. 이하 표본·기간·판정 수치는">
            <a:extLst xmlns:a="http://schemas.openxmlformats.org/drawingml/2006/main">
              <a:ext uri="{FF2B5EF4-FFF2-40B4-BE49-F238E27FC236}">
                <a16:creationId xmlns:a16="http://schemas.microsoft.com/office/drawing/2014/main" id="{6DD0B6DF-1E87-4C34-ABA5-8F9C801B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확인 범위는 공개 정책·코드/문서입니다. 이하 표본·기간·판정 수치는 새 제안이며 달성 실적이나 창업자 승인 예산이 아닙니다.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0E8F646A-56C5-4CBE-A040-9C6E93403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3983760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ABAB33D1-2EB7-414A-BA86-3DA57C17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415D4CEB-673C-4A08-8363-8FDAF74A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채식·영양 생활의 연결">
            <a:extLst xmlns:a="http://schemas.openxmlformats.org/drawingml/2006/main">
              <a:ext uri="{FF2B5EF4-FFF2-40B4-BE49-F238E27FC236}">
                <a16:creationId xmlns:a16="http://schemas.microsoft.com/office/drawing/2014/main" id="{1A5C4FF0-790C-472B-B512-1145A5C3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채식·영양 생활의 연결</a:t>
            </a:r>
          </a:p>
        </p:txBody>
      </p:sp>
      <p:sp>
        <p:nvSpPr>
          <p:cNvPr id="4" name="취향과 제약에 맞는 정보를 오늘의 식사와 기록에 사용합니다.">
            <a:extLst xmlns:a="http://schemas.openxmlformats.org/drawingml/2006/main">
              <a:ext uri="{FF2B5EF4-FFF2-40B4-BE49-F238E27FC236}">
                <a16:creationId xmlns:a16="http://schemas.microsoft.com/office/drawing/2014/main" id="{C295E228-DEEC-48B3-A527-15E0E405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취향과 제약에 맞는 정보를 오늘의 식사와 기록에 사용합니다.</a:t>
            </a:r>
          </a:p>
        </p:txBody>
      </p:sp>
      <p:sp>
        <p:nvSpPr>
          <p:cNvPr id="5" name="이용자의 문제">
            <a:extLst xmlns:a="http://schemas.openxmlformats.org/drawingml/2006/main">
              <a:ext uri="{FF2B5EF4-FFF2-40B4-BE49-F238E27FC236}">
                <a16:creationId xmlns:a16="http://schemas.microsoft.com/office/drawing/2014/main" id="{B98D5C88-4BDB-4CC7-BBE1-06A1DFA7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이용자의 문제</a:t>
            </a:r>
          </a:p>
        </p:txBody>
      </p:sp>
      <p:sp>
        <p:nvSpPr>
          <p:cNvPr id="6" name="먹을 수 있는 음식과 취향은 다른데 레시피·영양 정보·장보기·생활 기">
            <a:extLst xmlns:a="http://schemas.openxmlformats.org/drawingml/2006/main">
              <a:ext uri="{FF2B5EF4-FFF2-40B4-BE49-F238E27FC236}">
                <a16:creationId xmlns:a16="http://schemas.microsoft.com/office/drawing/2014/main" id="{DAB11F7C-530F-42B9-A306-B179CCDF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먹을 수 있는 음식과 취향은 다른데 레시피·영양 정보·장보기·생활 기록이 따로 움직입니다.</a:t>
            </a:r>
          </a:p>
        </p:txBody>
      </p:sp>
      <p:sp>
        <p:nvSpPr>
          <p:cNvPr id="7" name="베지케어의 가치">
            <a:extLst xmlns:a="http://schemas.openxmlformats.org/drawingml/2006/main">
              <a:ext uri="{FF2B5EF4-FFF2-40B4-BE49-F238E27FC236}">
                <a16:creationId xmlns:a16="http://schemas.microsoft.com/office/drawing/2014/main" id="{673C6C98-8785-4DCD-9A66-717D125A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베지케어의 가치</a:t>
            </a:r>
          </a:p>
        </p:txBody>
      </p:sp>
      <p:sp>
        <p:nvSpPr>
          <p:cNvPr id="8" name="채식 유형·식사와 생활 기록을 레시피·영양 정보·맛집·커뮤니티와 연결">
            <a:extLst xmlns:a="http://schemas.openxmlformats.org/drawingml/2006/main">
              <a:ext uri="{FF2B5EF4-FFF2-40B4-BE49-F238E27FC236}">
                <a16:creationId xmlns:a16="http://schemas.microsoft.com/office/drawing/2014/main" id="{2C5C73B4-21FD-4461-8C1D-2E6C3D79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채식 유형·식사와 생활 기록을 레시피·영양 정보·맛집·커뮤니티와 연결해 일상에서 실행하도록 합니다.</a:t>
            </a:r>
          </a:p>
        </p:txBody>
      </p:sp>
      <p:sp>
        <p:nvSpPr>
          <p:cNvPr id="9" name="확장 방향">
            <a:extLst xmlns:a="http://schemas.openxmlformats.org/drawingml/2006/main">
              <a:ext uri="{FF2B5EF4-FFF2-40B4-BE49-F238E27FC236}">
                <a16:creationId xmlns:a16="http://schemas.microsoft.com/office/drawing/2014/main" id="{272DDE20-C984-4EF4-9842-0531BCFB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확장 방향</a:t>
            </a:r>
          </a:p>
        </p:txBody>
      </p:sp>
      <p:sp>
        <p:nvSpPr>
          <p:cNvPr id="10" name="운동·회복과 가족 돌봄으로 기록의 범위를 넓힙니다. 이용 목적과 민감">
            <a:extLst xmlns:a="http://schemas.openxmlformats.org/drawingml/2006/main">
              <a:ext uri="{FF2B5EF4-FFF2-40B4-BE49-F238E27FC236}">
                <a16:creationId xmlns:a16="http://schemas.microsoft.com/office/drawing/2014/main" id="{EBC428F6-ACFB-4337-A339-995CCEE2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운동·회복과 가족 돌봄으로 기록의 범위를 넓힙니다. 이용 목적과 민감정보 권한은 각각 구분합니다.</a:t>
            </a:r>
          </a:p>
        </p:txBody>
      </p:sp>
      <p:sp>
        <p:nvSpPr>
          <p:cNvPr id="11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80781299-8F3A-4D24-BE77-BDB2665B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3573166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A9163A3C-93C0-4A51-9CC1-5701CB48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6EC4103D-7420-4636-98BA-14A698E1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개인의 실천과 업체의 참여">
            <a:extLst xmlns:a="http://schemas.openxmlformats.org/drawingml/2006/main">
              <a:ext uri="{FF2B5EF4-FFF2-40B4-BE49-F238E27FC236}">
                <a16:creationId xmlns:a16="http://schemas.microsoft.com/office/drawing/2014/main" id="{5DA728ED-5BB2-4A4A-B7AA-3F2F7B30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개인의 실천과 업체의 참여</a:t>
            </a:r>
          </a:p>
        </p:txBody>
      </p:sp>
      <p:sp>
        <p:nvSpPr>
          <p:cNvPr id="4" name="이용자 서비스가 중심이며 업체 도구와 돌봄 확장을 연결합니다.">
            <a:extLst xmlns:a="http://schemas.openxmlformats.org/drawingml/2006/main">
              <a:ext uri="{FF2B5EF4-FFF2-40B4-BE49-F238E27FC236}">
                <a16:creationId xmlns:a16="http://schemas.microsoft.com/office/drawing/2014/main" id="{AA544DAD-5D30-4F7D-859D-639D7AA1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이용자 서비스가 중심이며 업체 도구와 돌봄 확장을 연결합니다.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700BC1-8EE0-4635-8EB2-DEA8C44EF89B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채식·영양 이용자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기록·레시피·영양·맛집 탐색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취향에 맞는 생활 실천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운동·생활 이용자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활동·습관·알림·챌린지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오늘의 행동과 지속 기록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전문업체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상품·콘텐츠·회원·예약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필요한 이용자와 서비스 접점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환자·보호자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별도 동의의 항암 가족 돌봄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관찰·실제 수행·인계 자료 준비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11AB1E01-F77E-40BE-9A64-850FEE95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3769687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567E3F3A-4736-4370-B850-D07C4228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5069C83E-3DAA-43D1-99BB-8B86042F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레시피에서 다음 식사까지">
            <a:extLst xmlns:a="http://schemas.openxmlformats.org/drawingml/2006/main">
              <a:ext uri="{FF2B5EF4-FFF2-40B4-BE49-F238E27FC236}">
                <a16:creationId xmlns:a16="http://schemas.microsoft.com/office/drawing/2014/main" id="{CEF3D5D9-33EE-4811-B543-5F9D3C5D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레시피에서 다음 식사까지</a:t>
            </a:r>
          </a:p>
        </p:txBody>
      </p:sp>
      <p:sp>
        <p:nvSpPr>
          <p:cNvPr id="4" name="설명용 가상 흐름입니다. 영양 개선 효과를 입증한 사례가 아닙니다.">
            <a:extLst xmlns:a="http://schemas.openxmlformats.org/drawingml/2006/main">
              <a:ext uri="{FF2B5EF4-FFF2-40B4-BE49-F238E27FC236}">
                <a16:creationId xmlns:a16="http://schemas.microsoft.com/office/drawing/2014/main" id="{152C4B28-F2EB-40DA-AE4B-D4D5B52B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설명용 가상 흐름입니다. 영양 개선 효과를 입증한 사례가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23246-9BF6-4D11-B51D-0D992FAE149F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1. 이해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 유형·알레르기·식사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상황을 기준으로 정보 탐색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2. 선택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레시피와 재료·영양 정보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먹을 수 있는 선택을 구체화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3. 준비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분량 조정·있는 재료 제외·구매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레시피를 장보기 행동으로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4. 지속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다음 식사·생활과 챌린지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실제로 한 행동을 다시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72E9030B-D3E3-486B-A57A-AB6B7627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7598009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C1F4C489-4FB0-4967-B841-9276E297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7E053BE2-5E6D-4B91-999A-68A200073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채식·영양을 이어가는 기능">
            <a:extLst xmlns:a="http://schemas.openxmlformats.org/drawingml/2006/main">
              <a:ext uri="{FF2B5EF4-FFF2-40B4-BE49-F238E27FC236}">
                <a16:creationId xmlns:a16="http://schemas.microsoft.com/office/drawing/2014/main" id="{FDC25077-4E7E-47EB-8B07-DBD20BC6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채식·영양을 이어가는 기능</a:t>
            </a:r>
          </a:p>
        </p:txBody>
      </p:sp>
      <p:sp>
        <p:nvSpPr>
          <p:cNvPr id="4" name="생활 기록과 콘텐츠, 행동의 다음 단계를 연결합니다.">
            <a:extLst xmlns:a="http://schemas.openxmlformats.org/drawingml/2006/main">
              <a:ext uri="{FF2B5EF4-FFF2-40B4-BE49-F238E27FC236}">
                <a16:creationId xmlns:a16="http://schemas.microsoft.com/office/drawing/2014/main" id="{C931F624-C5D2-4744-BB0E-7FC0CB06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기록과 콘텐츠, 행동의 다음 단계를 연결합니다.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4730F-86EC-4DD4-98FE-418D8E1C91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3123d484f4e77"/>
          <a:stretch xmlns:a="http://schemas.openxmlformats.org/drawingml/2006/main"/>
        </p:blipFill>
        <p:spPr>
          <a:xfrm xmlns:a="http://schemas.openxmlformats.org/drawingml/2006/main">
            <a:off x="6794046" y="2571750"/>
            <a:ext cx="4376057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기록과 콘텐츠">
            <a:extLst xmlns:a="http://schemas.openxmlformats.org/drawingml/2006/main">
              <a:ext uri="{FF2B5EF4-FFF2-40B4-BE49-F238E27FC236}">
                <a16:creationId xmlns:a16="http://schemas.microsoft.com/office/drawing/2014/main" id="{5DA89E58-87FF-4699-AB1A-DA1DA616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기록과 콘텐츠</a:t>
            </a:r>
          </a:p>
        </p:txBody>
      </p:sp>
      <p:sp>
        <p:nvSpPr>
          <p:cNvPr id="7" name="식사·수면·운동·기분 기록, 레시피·영양 정보와 맛집을 탐색합니다. ">
            <a:extLst xmlns:a="http://schemas.openxmlformats.org/drawingml/2006/main">
              <a:ext uri="{FF2B5EF4-FFF2-40B4-BE49-F238E27FC236}">
                <a16:creationId xmlns:a16="http://schemas.microsoft.com/office/drawing/2014/main" id="{A1D39B20-1085-43F9-9EB4-BC19ED75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식사·수면·운동·기분 기록, 레시피·영양 정보와 맛집을 탐색합니다. 누락한 섭취량을 추정 결과로 채우지 않습니다.</a:t>
            </a:r>
          </a:p>
        </p:txBody>
      </p:sp>
      <p:sp>
        <p:nvSpPr>
          <p:cNvPr id="8" name="실천과 지속">
            <a:extLst xmlns:a="http://schemas.openxmlformats.org/drawingml/2006/main">
              <a:ext uri="{FF2B5EF4-FFF2-40B4-BE49-F238E27FC236}">
                <a16:creationId xmlns:a16="http://schemas.microsoft.com/office/drawing/2014/main" id="{DB2453B6-F145-4635-AC5D-33E1F34E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실천과 지속</a:t>
            </a:r>
          </a:p>
        </p:txBody>
      </p:sp>
      <p:sp>
        <p:nvSpPr>
          <p:cNvPr id="9" name="재료 준비목록, 개인 알림·챌린지·커뮤니티를 연결합니다. 개인 기록과">
            <a:extLst xmlns:a="http://schemas.openxmlformats.org/drawingml/2006/main">
              <a:ext uri="{FF2B5EF4-FFF2-40B4-BE49-F238E27FC236}">
                <a16:creationId xmlns:a16="http://schemas.microsoft.com/office/drawing/2014/main" id="{D5ADC365-396C-4B1B-B7E1-232067E3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재료 준비목록, 개인 알림·챌린지·커뮤니티를 연결합니다. 개인 기록과 선택한 공개 활동을 구분합니다.</a:t>
            </a:r>
          </a:p>
        </p:txBody>
      </p:sp>
      <p:sp>
        <p:nvSpPr>
          <p:cNvPr id="10" name="상품과 업체">
            <a:extLst xmlns:a="http://schemas.openxmlformats.org/drawingml/2006/main">
              <a:ext uri="{FF2B5EF4-FFF2-40B4-BE49-F238E27FC236}">
                <a16:creationId xmlns:a16="http://schemas.microsoft.com/office/drawing/2014/main" id="{18B6A7BD-CCAD-4A9E-90CC-1896E6D7E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상품과 업체</a:t>
            </a:r>
          </a:p>
        </p:txBody>
      </p:sp>
      <p:sp>
        <p:nvSpPr>
          <p:cNvPr id="11" name="상품의 용도·주의사항·구매 주체를 확인하고 제휴 구매 또는 승인된 업">
            <a:extLst xmlns:a="http://schemas.openxmlformats.org/drawingml/2006/main">
              <a:ext uri="{FF2B5EF4-FFF2-40B4-BE49-F238E27FC236}">
                <a16:creationId xmlns:a16="http://schemas.microsoft.com/office/drawing/2014/main" id="{614B7C5E-D1FD-4756-A4AB-EC76B3C5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상품의 용도·주의사항·구매 주체를 확인하고 제휴 구매 또는 승인된 업체 주문 경로로 이동합니다.</a:t>
            </a:r>
          </a:p>
        </p:txBody>
      </p:sp>
      <p:sp>
        <p:nvSpPr>
          <p:cNvPr id="12" name="베지케어 공개 홈페이지 · 2026-10-14 캡처">
            <a:extLst xmlns:a="http://schemas.openxmlformats.org/drawingml/2006/main">
              <a:ext uri="{FF2B5EF4-FFF2-40B4-BE49-F238E27FC236}">
                <a16:creationId xmlns:a16="http://schemas.microsoft.com/office/drawing/2014/main" id="{D6F9233A-B70E-4727-919B-B7EE8CBC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29300"/>
            <a:ext cx="5200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베지케어 공개 홈페이지 · 2026-10-14 캡처</a:t>
            </a:r>
          </a:p>
        </p:txBody>
      </p:sp>
      <p:sp>
        <p:nvSpPr>
          <p:cNvPr id="13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E905D5AA-08D9-412F-9103-697A92B7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1184670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58CFDD1C-63DB-4A00-B129-B70B9418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199B5181-E80C-4ABB-A8A1-34100E12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기록과 추천의 기술 구조">
            <a:extLst xmlns:a="http://schemas.openxmlformats.org/drawingml/2006/main">
              <a:ext uri="{FF2B5EF4-FFF2-40B4-BE49-F238E27FC236}">
                <a16:creationId xmlns:a16="http://schemas.microsoft.com/office/drawing/2014/main" id="{2E52571B-B574-456F-A62E-C362DC1F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기록과 추천의 기술 구조</a:t>
            </a:r>
          </a:p>
        </p:txBody>
      </p:sp>
      <p:sp>
        <p:nvSpPr>
          <p:cNvPr id="4" name="규칙으로 살펴볼 정보를 정리하고 AI 연결 상태를 표시합니다.">
            <a:extLst xmlns:a="http://schemas.openxmlformats.org/drawingml/2006/main">
              <a:ext uri="{FF2B5EF4-FFF2-40B4-BE49-F238E27FC236}">
                <a16:creationId xmlns:a16="http://schemas.microsoft.com/office/drawing/2014/main" id="{9E4D32CE-6E5B-403B-91D8-33F9BFA1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규칙으로 살펴볼 정보를 정리하고 AI 연결 상태를 표시합니다.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B8D99-4B89-4CC6-8422-D26B7D043F76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채식·알레르기·기록·제외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상황에 맞는 탐색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규칙·설명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 사실과 확인 이유를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참고 정보의 근거와 한계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조건부 AI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승인된 연결로 초안·질문 처리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AI 결과와 기록된 사실을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커머스 분리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건강정보와 외부 구매 분리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구매처·제휴·상품 조건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API 검색·실적 수집 구조와 실제 운영 승인은 별개입니다. 실제 상">
            <a:extLst xmlns:a="http://schemas.openxmlformats.org/drawingml/2006/main">
              <a:ext uri="{FF2B5EF4-FFF2-40B4-BE49-F238E27FC236}">
                <a16:creationId xmlns:a16="http://schemas.microsoft.com/office/drawing/2014/main" id="{B891682B-E95D-4169-A48C-B0E44F81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API 검색·실적 수집 구조와 실제 운영 승인은 별개입니다. 실제 상품 동기화·귀속·입금은 승인·키·계약과 실행 확인이 필요합니다.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7795971D-7427-46DE-83C4-92652C02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4362434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F6270FE1-9C0B-44A6-8F2A-2E8C2953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B1D59E9A-4FC1-4D05-BA78-8FC429B5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항암 가족 돌봄으로 확장한 이유">
            <a:extLst xmlns:a="http://schemas.openxmlformats.org/drawingml/2006/main">
              <a:ext uri="{FF2B5EF4-FFF2-40B4-BE49-F238E27FC236}">
                <a16:creationId xmlns:a16="http://schemas.microsoft.com/office/drawing/2014/main" id="{95B1274C-28D0-4966-9831-C48679E7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항암 가족 돌봄으로 확장한 이유</a:t>
            </a:r>
          </a:p>
        </p:txBody>
      </p:sp>
      <p:sp>
        <p:nvSpPr>
          <p:cNvPr id="4" name="교대하는 가족이 관찰과 실제 수행을 이어받아야 합니다.">
            <a:extLst xmlns:a="http://schemas.openxmlformats.org/drawingml/2006/main">
              <a:ext uri="{FF2B5EF4-FFF2-40B4-BE49-F238E27FC236}">
                <a16:creationId xmlns:a16="http://schemas.microsoft.com/office/drawing/2014/main" id="{63E32174-361C-4783-A127-261752D0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교대하는 가족이 관찰과 실제 수행을 이어받아야 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41E4C-7806-47CF-8D3F-6689ACB793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be3c1b2084996"/>
          <a:stretch xmlns:a="http://schemas.openxmlformats.org/drawingml/2006/main"/>
        </p:blipFill>
        <p:spPr>
          <a:xfrm xmlns:a="http://schemas.openxmlformats.org/drawingml/2006/main">
            <a:off x="6794046" y="2571750"/>
            <a:ext cx="4376057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교육과 기록">
            <a:extLst xmlns:a="http://schemas.openxmlformats.org/drawingml/2006/main">
              <a:ext uri="{FF2B5EF4-FFF2-40B4-BE49-F238E27FC236}">
                <a16:creationId xmlns:a16="http://schemas.microsoft.com/office/drawing/2014/main" id="{2428475E-97D9-4BDE-B700-E6A6681D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교육과 기록</a:t>
            </a:r>
          </a:p>
        </p:txBody>
      </p:sp>
      <p:sp>
        <p:nvSpPr>
          <p:cNvPr id="7" name="상황별 가이드에서 관련 기록으로 이동합니다. 무엇을 읽었는지와 실제 ">
            <a:extLst xmlns:a="http://schemas.openxmlformats.org/drawingml/2006/main">
              <a:ext uri="{FF2B5EF4-FFF2-40B4-BE49-F238E27FC236}">
                <a16:creationId xmlns:a16="http://schemas.microsoft.com/office/drawing/2014/main" id="{44E85248-5B54-494A-8440-B859BA29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상황별 가이드에서 관련 기록으로 이동합니다. 무엇을 읽었는지와 실제 수행했는지를 나눠 남깁니다.</a:t>
            </a:r>
          </a:p>
        </p:txBody>
      </p:sp>
      <p:sp>
        <p:nvSpPr>
          <p:cNvPr id="8" name="공동 돌봄">
            <a:extLst xmlns:a="http://schemas.openxmlformats.org/drawingml/2006/main">
              <a:ext uri="{FF2B5EF4-FFF2-40B4-BE49-F238E27FC236}">
                <a16:creationId xmlns:a16="http://schemas.microsoft.com/office/drawing/2014/main" id="{0A77FD0A-7AD3-440D-904C-B88E7FA0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공동 돌봄</a:t>
            </a:r>
          </a:p>
        </p:txBody>
      </p:sp>
      <p:sp>
        <p:nvSpPr>
          <p:cNvPr id="9" name="환자 동의와 세부 권한 아래 관찰·담당·복약 확인·돌봄 완료와 현황을">
            <a:extLst xmlns:a="http://schemas.openxmlformats.org/drawingml/2006/main">
              <a:ext uri="{FF2B5EF4-FFF2-40B4-BE49-F238E27FC236}">
                <a16:creationId xmlns:a16="http://schemas.microsoft.com/office/drawing/2014/main" id="{36E14D9D-1B13-4102-BC71-FB481BA6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환자 동의와 세부 권한 아래 관찰·담당·복약 확인·돌봄 완료와 현황을 공유합니다.</a:t>
            </a:r>
          </a:p>
        </p:txBody>
      </p:sp>
      <p:sp>
        <p:nvSpPr>
          <p:cNvPr id="10" name="의료진 전달">
            <a:extLst xmlns:a="http://schemas.openxmlformats.org/drawingml/2006/main">
              <a:ext uri="{FF2B5EF4-FFF2-40B4-BE49-F238E27FC236}">
                <a16:creationId xmlns:a16="http://schemas.microsoft.com/office/drawing/2014/main" id="{8F598E27-9896-4041-BCCB-71269AD6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의료진 전달</a:t>
            </a:r>
          </a:p>
        </p:txBody>
      </p:sp>
      <p:sp>
        <p:nvSpPr>
          <p:cNvPr id="11" name="기간별 기록·추세·누락을 현황판과 PDF로 정리합니다. 환자에게 채식">
            <a:extLst xmlns:a="http://schemas.openxmlformats.org/drawingml/2006/main">
              <a:ext uri="{FF2B5EF4-FFF2-40B4-BE49-F238E27FC236}">
                <a16:creationId xmlns:a16="http://schemas.microsoft.com/office/drawing/2014/main" id="{51F32844-4E9E-4630-873F-8CB63A26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기간별 기록·추세·누락을 현황판과 PDF로 정리합니다. 환자에게 채식을 강요하지 않고 의료진 지시를 우선합니다.</a:t>
            </a:r>
          </a:p>
        </p:txBody>
      </p:sp>
      <p:sp>
        <p:nvSpPr>
          <p:cNvPr id="12" name="항암케어 공개 작동 설명 · 2026-10-14 캡처">
            <a:extLst xmlns:a="http://schemas.openxmlformats.org/drawingml/2006/main">
              <a:ext uri="{FF2B5EF4-FFF2-40B4-BE49-F238E27FC236}">
                <a16:creationId xmlns:a16="http://schemas.microsoft.com/office/drawing/2014/main" id="{A22049AC-45A1-4AB3-8A14-4F9AE57F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29300"/>
            <a:ext cx="5200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항암케어 공개 작동 설명 · 2026-10-14 캡처</a:t>
            </a:r>
          </a:p>
        </p:txBody>
      </p:sp>
      <p:sp>
        <p:nvSpPr>
          <p:cNvPr id="13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15DAA901-9AAD-430D-95E8-24A40096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3593241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CE0BEABF-0D09-40D9-9201-5FBD5E15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27F2B98A-D621-4ECC-A1D9-441BA59D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항암 기록의 맥락·안전·전달">
            <a:extLst xmlns:a="http://schemas.openxmlformats.org/drawingml/2006/main">
              <a:ext uri="{FF2B5EF4-FFF2-40B4-BE49-F238E27FC236}">
                <a16:creationId xmlns:a16="http://schemas.microsoft.com/office/drawing/2014/main" id="{6CD4FB32-284A-46C9-877C-C912E936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항암 기록의 맥락·안전·전달</a:t>
            </a:r>
          </a:p>
        </p:txBody>
      </p:sp>
      <p:sp>
        <p:nvSpPr>
          <p:cNvPr id="4" name="AI 응답과 별개로 기록과 안전 규칙을 관리합니다.">
            <a:extLst xmlns:a="http://schemas.openxmlformats.org/drawingml/2006/main">
              <a:ext uri="{FF2B5EF4-FFF2-40B4-BE49-F238E27FC236}">
                <a16:creationId xmlns:a16="http://schemas.microsoft.com/office/drawing/2014/main" id="{9476CEAD-0380-4D39-B620-68CB6985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AI 응답과 별개로 기록과 안전 규칙을 관리합니다.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E0762-7393-4D6F-809A-F21D21575E9E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기준 상태·최근 기록·약·사건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지금과 이전 상태를 함께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기간별 변화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서버에서 기간·단위별 통계 계산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관찰값과 미기록을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독립 안전 규칙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정책·기준 버전과 연락 안내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AI 생성 결과와 별도로 점검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공유·검토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권한별 현황판·전달 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보호자와 의료진이 근거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임상 검토·실환자 사용 수락이 별도입니다. 외부 AI 활성화와 실제 ">
            <a:extLst xmlns:a="http://schemas.openxmlformats.org/drawingml/2006/main">
              <a:ext uri="{FF2B5EF4-FFF2-40B4-BE49-F238E27FC236}">
                <a16:creationId xmlns:a16="http://schemas.microsoft.com/office/drawing/2014/main" id="{CC75A516-8154-463C-9A7D-FCD228FF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임상 검토·실환자 사용 수락이 별도입니다. 외부 AI 활성화와 실제 이메일 수신을 확인된 결과로 전제하지 않습니다.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B4C2F9AC-1869-44A0-9F3D-D8C900AB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205044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90CF17E2-A351-4884-8804-A8A1F9FC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300FF504-3957-471E-A25E-B89900DAF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경쟁 대안과 검증할 차이">
            <a:extLst xmlns:a="http://schemas.openxmlformats.org/drawingml/2006/main">
              <a:ext uri="{FF2B5EF4-FFF2-40B4-BE49-F238E27FC236}">
                <a16:creationId xmlns:a16="http://schemas.microsoft.com/office/drawing/2014/main" id="{9C5D1124-0970-45E1-943F-A01D198B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경쟁 대안과 검증할 차이</a:t>
            </a:r>
          </a:p>
        </p:txBody>
      </p:sp>
      <p:sp>
        <p:nvSpPr>
          <p:cNvPr id="4" name="기존 식단·돌봄 도구와 비교해 채택 이유를 검증합니다.">
            <a:extLst xmlns:a="http://schemas.openxmlformats.org/drawingml/2006/main">
              <a:ext uri="{FF2B5EF4-FFF2-40B4-BE49-F238E27FC236}">
                <a16:creationId xmlns:a16="http://schemas.microsoft.com/office/drawing/2014/main" id="{2DD506BC-EFE6-4057-8E3C-AB721D1F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기존 식단·돌봄 도구와 비교해 채택 이유를 검증합니다.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0C96D-3596-492B-9DE1-E32F3AC38397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비교 대상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공개 기능·제품 방향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베지케어가 검증할 차이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Eat This Much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개인화 식단·장보기·배달·PDF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한국 식재료·채식 실천의 활용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Lotsa · 인접 돌봄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도움 요청·돌봄 일정·가족 협업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관찰·수행·인계의 실제 유용성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 가설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 맥락·한국어 실천·별도 돌봄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반복 이용·귀속 수익·인계 비교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공식 안내 비교입니다. 언어·지역 차이와 기능 수만으로 우위를 확정하">
            <a:extLst xmlns:a="http://schemas.openxmlformats.org/drawingml/2006/main">
              <a:ext uri="{FF2B5EF4-FFF2-40B4-BE49-F238E27FC236}">
                <a16:creationId xmlns:a16="http://schemas.microsoft.com/office/drawing/2014/main" id="{514E6094-6A71-4864-817D-66315965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공식 안내 비교입니다. 언어·지역 차이와 기능 수만으로 우위를 확정하지 않습니다. 돌봄은 별도 고객·내용 검토 대상입니다.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1559C233-A0F6-46B6-BE19-2E8EA955A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9297982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2DBEA409-0BE7-49E0-89DD-B07CCC0C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98260A95-3D81-4FB0-929D-54AF255A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구매자와 과금 단위">
            <a:extLst xmlns:a="http://schemas.openxmlformats.org/drawingml/2006/main">
              <a:ext uri="{FF2B5EF4-FFF2-40B4-BE49-F238E27FC236}">
                <a16:creationId xmlns:a16="http://schemas.microsoft.com/office/drawing/2014/main" id="{287531B2-08A2-4A2A-8AFD-6222FE45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구매자와 과금 단위</a:t>
            </a:r>
          </a:p>
        </p:txBody>
      </p:sp>
      <p:sp>
        <p:nvSpPr>
          <p:cNvPr id="4" name="구매자·계약 대상과 일회성·반복 수입을 연결합니다.">
            <a:extLst xmlns:a="http://schemas.openxmlformats.org/drawingml/2006/main">
              <a:ext uri="{FF2B5EF4-FFF2-40B4-BE49-F238E27FC236}">
                <a16:creationId xmlns:a16="http://schemas.microsoft.com/office/drawing/2014/main" id="{BE70C24E-5BD9-4C21-83A9-C5B33F36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구매자·계약 대상과 일회성·반복 수입을 연결합니다.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51256-98DF-4602-990E-F64A9E07E487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돈을 내는 주체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계약·과금 대상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 정책·확인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제휴사·판매자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승인 구매 귀속·판매 계약 대가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주문 총액과 플랫폼 몫 분리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전문업체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회원·예약·콘텐츠 운영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 Beta 무료 · 유료 수요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협력 기관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별도 영양·돌봄 실증의 과업 대가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검토·동의·수락·예산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유료 전환과 가격의 검증 제안입니다. 계약·실적·원가를 확인하기 전 ">
            <a:extLst xmlns:a="http://schemas.openxmlformats.org/drawingml/2006/main">
              <a:ext uri="{FF2B5EF4-FFF2-40B4-BE49-F238E27FC236}">
                <a16:creationId xmlns:a16="http://schemas.microsoft.com/office/drawing/2014/main" id="{116C17F4-0F9C-4E16-9E08-C6D03E49B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유료 전환과 가격의 검증 제안입니다. 계약·실적·원가를 확인하기 전 확정 매출이나 가격으로 쓰지 않습니다.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72EFAAF0-4AF4-4FDE-BFCB-49F7266A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150444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88B078FF-BF4E-4AE3-8687-7356E652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FA96B483-9CA3-4952-9844-1298645C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구매 연결이 남는 수익이 되려면">
            <a:extLst xmlns:a="http://schemas.openxmlformats.org/drawingml/2006/main">
              <a:ext uri="{FF2B5EF4-FFF2-40B4-BE49-F238E27FC236}">
                <a16:creationId xmlns:a16="http://schemas.microsoft.com/office/drawing/2014/main" id="{B93482A5-A2B2-48D9-AD7A-C8DA8A7E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구매 연결이 남는 수익이 되려면</a:t>
            </a:r>
          </a:p>
        </p:txBody>
      </p:sp>
      <p:sp>
        <p:nvSpPr>
          <p:cNvPr id="4" name="제휴·직접 판매·업체 기능을 같은 매출로 계산하지 않습니다.">
            <a:extLst xmlns:a="http://schemas.openxmlformats.org/drawingml/2006/main">
              <a:ext uri="{FF2B5EF4-FFF2-40B4-BE49-F238E27FC236}">
                <a16:creationId xmlns:a16="http://schemas.microsoft.com/office/drawing/2014/main" id="{F5D923B8-0EF4-4012-A3B9-427E218E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제휴·직접 판매·업체 기능을 같은 매출로 계산하지 않습니다.</a:t>
            </a:r>
          </a:p>
        </p:txBody>
      </p:sp>
      <p:sp>
        <p:nvSpPr>
          <p:cNvPr id="5" name="제휴 수입">
            <a:extLst xmlns:a="http://schemas.openxmlformats.org/drawingml/2006/main">
              <a:ext uri="{FF2B5EF4-FFF2-40B4-BE49-F238E27FC236}">
                <a16:creationId xmlns:a16="http://schemas.microsoft.com/office/drawing/2014/main" id="{887372CD-8E85-4EE1-AAD5-DB98B544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제휴 수입</a:t>
            </a:r>
          </a:p>
        </p:txBody>
      </p:sp>
      <p:sp>
        <p:nvSpPr>
          <p:cNvPr id="6" name="승인 귀속 구매액×계약 제휴율에서 취소·환수를 대조합니다. 클릭과 장">
            <a:extLst xmlns:a="http://schemas.openxmlformats.org/drawingml/2006/main">
              <a:ext uri="{FF2B5EF4-FFF2-40B4-BE49-F238E27FC236}">
                <a16:creationId xmlns:a16="http://schemas.microsoft.com/office/drawing/2014/main" id="{80069DBF-CC37-4EE1-A315-16BF923E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승인 귀속 구매액×계약 제휴율에서 취소·환수를 대조합니다. 클릭과 장바구니 금액은 입금이나 플랫폼 매출이 아닙니다.</a:t>
            </a:r>
          </a:p>
        </p:txBody>
      </p:sp>
      <p:sp>
        <p:nvSpPr>
          <p:cNvPr id="7" name="기여이익">
            <a:extLst xmlns:a="http://schemas.openxmlformats.org/drawingml/2006/main">
              <a:ext uri="{FF2B5EF4-FFF2-40B4-BE49-F238E27FC236}">
                <a16:creationId xmlns:a16="http://schemas.microsoft.com/office/drawing/2014/main" id="{A16451EF-D861-43DB-8AAE-860192C5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기여이익</a:t>
            </a:r>
          </a:p>
        </p:txBody>
      </p:sp>
      <p:sp>
        <p:nvSpPr>
          <p:cNvPr id="8" name="받은 대가에서 실제 유입·AI·지원·거래 변동비를 뺍니다. 직접 판매">
            <a:extLst xmlns:a="http://schemas.openxmlformats.org/drawingml/2006/main">
              <a:ext uri="{FF2B5EF4-FFF2-40B4-BE49-F238E27FC236}">
                <a16:creationId xmlns:a16="http://schemas.microsoft.com/office/drawing/2014/main" id="{4A792CC9-C0D8-4CCE-A4DC-A24B82A3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받은 대가에서 실제 유입·AI·지원·거래 변동비를 뺍니다. 직접 판매는 공급자 대금·배송·PG·환불과 계약상 책임도 확인합니다.</a:t>
            </a:r>
          </a:p>
        </p:txBody>
      </p:sp>
      <p:sp>
        <p:nvSpPr>
          <p:cNvPr id="9" name="별도 수익 검증">
            <a:extLst xmlns:a="http://schemas.openxmlformats.org/drawingml/2006/main">
              <a:ext uri="{FF2B5EF4-FFF2-40B4-BE49-F238E27FC236}">
                <a16:creationId xmlns:a16="http://schemas.microsoft.com/office/drawing/2014/main" id="{B67E8710-0404-4EF2-A98F-D08E7C0D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별도 수익 검증</a:t>
            </a:r>
          </a:p>
        </p:txBody>
      </p:sp>
      <p:sp>
        <p:nvSpPr>
          <p:cNvPr id="10" name="업체 기능은 Beta 무료로 유료 수요를 확인합니다. 항암 돌봄은 기">
            <a:extLst xmlns:a="http://schemas.openxmlformats.org/drawingml/2006/main">
              <a:ext uri="{FF2B5EF4-FFF2-40B4-BE49-F238E27FC236}">
                <a16:creationId xmlns:a16="http://schemas.microsoft.com/office/drawing/2014/main" id="{DDD3DA8D-111B-4B32-9625-4914BA64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업체 기능은 Beta 무료로 유료 수요를 확인합니다. 항암 돌봄은 기관 실증의 별도 범위이며 건강 기록 판매를 기본 수익으로 두지 않습니다.</a:t>
            </a:r>
          </a:p>
        </p:txBody>
      </p:sp>
      <p:sp>
        <p:nvSpPr>
          <p:cNvPr id="11" name="실제 제휴율·전환율·반복 이용·원가·입금 자료는 미확보입니다. 산식이">
            <a:extLst xmlns:a="http://schemas.openxmlformats.org/drawingml/2006/main">
              <a:ext uri="{FF2B5EF4-FFF2-40B4-BE49-F238E27FC236}">
                <a16:creationId xmlns:a16="http://schemas.microsoft.com/office/drawing/2014/main" id="{8990E603-1722-4962-9F1A-CF7F2A8D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실제 제휴율·전환율·반복 이용·원가·입금 자료는 미확보입니다. 산식이 수익성 입증을 대신하지 않습니다.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6D45653E-0F24-44BC-A540-468EA3DF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6879217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DD71A55B-8629-41DE-A8A4-CAF6638A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8CEDBA68-954D-43E7-800D-DFB1C610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첫 고객과 시장 진입 실험">
            <a:extLst xmlns:a="http://schemas.openxmlformats.org/drawingml/2006/main">
              <a:ext uri="{FF2B5EF4-FFF2-40B4-BE49-F238E27FC236}">
                <a16:creationId xmlns:a16="http://schemas.microsoft.com/office/drawing/2014/main" id="{1BE90A93-19D1-4204-9300-0AAB2A7D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첫 고객과 시장 진입 실험</a:t>
            </a:r>
          </a:p>
        </p:txBody>
      </p:sp>
      <p:sp>
        <p:nvSpPr>
          <p:cNvPr id="4" name="제품 전체가 아니라 한 고객·한 반복 과업으로 시작합니다.">
            <a:extLst xmlns:a="http://schemas.openxmlformats.org/drawingml/2006/main">
              <a:ext uri="{FF2B5EF4-FFF2-40B4-BE49-F238E27FC236}">
                <a16:creationId xmlns:a16="http://schemas.microsoft.com/office/drawing/2014/main" id="{ED51FAC4-7C74-47EE-89AE-2C8EF098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제품 전체가 아니라 한 고객·한 반복 과업으로 시작합니다.</a:t>
            </a:r>
          </a:p>
        </p:txBody>
      </p:sp>
      <p:sp>
        <p:nvSpPr>
          <p:cNvPr id="5" name="첫 대상">
            <a:extLst xmlns:a="http://schemas.openxmlformats.org/drawingml/2006/main">
              <a:ext uri="{FF2B5EF4-FFF2-40B4-BE49-F238E27FC236}">
                <a16:creationId xmlns:a16="http://schemas.microsoft.com/office/drawing/2014/main" id="{085BD1D0-77BB-4734-8ED7-4923C2F44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첫 대상</a:t>
            </a:r>
          </a:p>
        </p:txBody>
      </p:sp>
      <p:sp>
        <p:nvSpPr>
          <p:cNvPr id="6" name="주 2회 이상 직접 식사를 준비하고 한국어 채식 정보를 사용하는 생활">
            <a:extLst xmlns:a="http://schemas.openxmlformats.org/drawingml/2006/main">
              <a:ext uri="{FF2B5EF4-FFF2-40B4-BE49-F238E27FC236}">
                <a16:creationId xmlns:a16="http://schemas.microsoft.com/office/drawing/2014/main" id="{FEEC4B1C-213B-4017-8449-C486A0B1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주 2회 이상 직접 식사를 준비하고 한국어 채식 정보를 사용하는 생활 이용자입니다. 항암·치료 목적의 식사 실험은 이번 생활 검증에서 제외합니다.</a:t>
            </a:r>
          </a:p>
        </p:txBody>
      </p:sp>
      <p:sp>
        <p:nvSpPr>
          <p:cNvPr id="7" name="진입 경로">
            <a:extLst xmlns:a="http://schemas.openxmlformats.org/drawingml/2006/main">
              <a:ext uri="{FF2B5EF4-FFF2-40B4-BE49-F238E27FC236}">
                <a16:creationId xmlns:a16="http://schemas.microsoft.com/office/drawing/2014/main" id="{BC7AB82C-6D28-4EEC-AA26-5D460A77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진입 경로</a:t>
            </a:r>
          </a:p>
        </p:txBody>
      </p:sp>
      <p:sp>
        <p:nvSpPr>
          <p:cNvPr id="8" name="동의한 채식 커뮤니티와 공개 레시피 유입 2경로에서 인터뷰 10명·참">
            <a:extLst xmlns:a="http://schemas.openxmlformats.org/drawingml/2006/main">
              <a:ext uri="{FF2B5EF4-FFF2-40B4-BE49-F238E27FC236}">
                <a16:creationId xmlns:a16="http://schemas.microsoft.com/office/drawing/2014/main" id="{EFC93ED2-CDA0-4365-BE59-91047812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동의한 채식 커뮤니티와 공개 레시피 유입 2경로에서 인터뷰 10명·참여 20명을 모집하는 안입니다. 채널별 모집비·거절·탈락도 기록합니다.</a:t>
            </a:r>
          </a:p>
        </p:txBody>
      </p:sp>
      <p:sp>
        <p:nvSpPr>
          <p:cNvPr id="9" name="작은 도입">
            <a:extLst xmlns:a="http://schemas.openxmlformats.org/drawingml/2006/main">
              <a:ext uri="{FF2B5EF4-FFF2-40B4-BE49-F238E27FC236}">
                <a16:creationId xmlns:a16="http://schemas.microsoft.com/office/drawing/2014/main" id="{C1ED52AB-AE3A-4E71-A5C4-4E34F091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작은 도입</a:t>
            </a:r>
          </a:p>
        </p:txBody>
      </p:sp>
      <p:sp>
        <p:nvSpPr>
          <p:cNvPr id="10" name="취향/제약 설정→레시피→재료 목록→실제 준비/식사 확인의 한 흐름을 ">
            <a:extLst xmlns:a="http://schemas.openxmlformats.org/drawingml/2006/main">
              <a:ext uri="{FF2B5EF4-FFF2-40B4-BE49-F238E27FC236}">
                <a16:creationId xmlns:a16="http://schemas.microsoft.com/office/drawing/2014/main" id="{EB6942A5-BA08-4F97-A701-775B8397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취향/제약 설정→레시피→재료 목록→실제 준비/식사 확인의 한 흐름을 검증합니다. 업체 기능은 3곳 인터뷰로 별도 구매 과업만 탐색합니다.</a:t>
            </a:r>
          </a:p>
        </p:txBody>
      </p:sp>
      <p:sp>
        <p:nvSpPr>
          <p:cNvPr id="11" name="모집 대상·경로·규모는 제안입니다. 실제 접촉·모집·참여 합의는 아직">
            <a:extLst xmlns:a="http://schemas.openxmlformats.org/drawingml/2006/main">
              <a:ext uri="{FF2B5EF4-FFF2-40B4-BE49-F238E27FC236}">
                <a16:creationId xmlns:a16="http://schemas.microsoft.com/office/drawing/2014/main" id="{80E5476B-78B1-4421-A035-ACD26950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모집 대상·경로·규모는 제안입니다. 실제 접촉·모집·참여 합의는 아직 수행하지 않았습니다.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5C8A355B-5F20-4516-9871-AA40F3D4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22247354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B026C930-93B8-4FAF-9295-F9B1FA9C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249A69F2-3808-461D-AB67-6319F3F8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착수 후 12주 검증안">
            <a:extLst xmlns:a="http://schemas.openxmlformats.org/drawingml/2006/main">
              <a:ext uri="{FF2B5EF4-FFF2-40B4-BE49-F238E27FC236}">
                <a16:creationId xmlns:a16="http://schemas.microsoft.com/office/drawing/2014/main" id="{6B692CC6-16BE-429C-AAF4-0918D501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착수 후 12주 검증안</a:t>
            </a:r>
          </a:p>
        </p:txBody>
      </p:sp>
      <p:sp>
        <p:nvSpPr>
          <p:cNvPr id="4" name="참여·책임·예산 확보 후 시작하는 탐색 계획입니다.">
            <a:extLst xmlns:a="http://schemas.openxmlformats.org/drawingml/2006/main">
              <a:ext uri="{FF2B5EF4-FFF2-40B4-BE49-F238E27FC236}">
                <a16:creationId xmlns:a16="http://schemas.microsoft.com/office/drawing/2014/main" id="{48002656-F690-413A-B5B7-E7D5DA90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참여·책임·예산 확보 후 시작하는 탐색 계획입니다.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4F8EEC-2EC8-4E43-B5F1-C3B5D28CDFB9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제안 기간·단계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검증할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남길 증거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1–2주 · G0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인터뷰 10명·20명 모집·업체 3곳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동의·과업·출처·비용 상한 고정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3–4주 · 기준선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기존 식사 준비 방식 2주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준비 완료·걸린 시간·이탈 원인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5–8주 · G1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레시피→재료→식사 흐름 4주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자기보고 완료·반복 사용·지원비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9–12주 · G2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지원 축소·제휴 명세/입금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귀속·취소·정산 대기·채널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표본·주수·수치 기준은 제안 가정이다. 시장 통계·달성 실적·통계적 ">
            <a:extLst xmlns:a="http://schemas.openxmlformats.org/drawingml/2006/main">
              <a:ext uri="{FF2B5EF4-FFF2-40B4-BE49-F238E27FC236}">
                <a16:creationId xmlns:a16="http://schemas.microsoft.com/office/drawing/2014/main" id="{C8DDD0D2-7808-4CDE-B372-B95DFE6A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표본·주수·수치 기준은 제안 가정이다. 시장 통계·달성 실적·통계적 검정력이나 임상 효과를 뜻하지 않는다.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ECF3BF29-E5D9-4113-AC31-66F1F472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597276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85FAEC22-71B6-477E-8C15-B727C66C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90AAD4FB-E924-40A4-811A-06557C99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계속할 조건과 중단할 조건">
            <a:extLst xmlns:a="http://schemas.openxmlformats.org/drawingml/2006/main">
              <a:ext uri="{FF2B5EF4-FFF2-40B4-BE49-F238E27FC236}">
                <a16:creationId xmlns:a16="http://schemas.microsoft.com/office/drawing/2014/main" id="{D848C96B-B392-4240-8911-5250FB2B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계속할 조건과 중단할 조건</a:t>
            </a:r>
          </a:p>
        </p:txBody>
      </p:sp>
      <p:sp>
        <p:nvSpPr>
          <p:cNvPr id="4" name="판정 기준을 착수 전에 고정하고 실패·이탈도 남깁니다.">
            <a:extLst xmlns:a="http://schemas.openxmlformats.org/drawingml/2006/main">
              <a:ext uri="{FF2B5EF4-FFF2-40B4-BE49-F238E27FC236}">
                <a16:creationId xmlns:a16="http://schemas.microsoft.com/office/drawing/2014/main" id="{28FE5FE0-D0CD-4369-97CA-74475055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판정 기준을 착수 전에 고정하고 실패·이탈도 남깁니다.</a:t>
            </a:r>
          </a:p>
        </p:txBody>
      </p:sp>
      <p:sp>
        <p:nvSpPr>
          <p:cNvPr id="5" name="반복 행동">
            <a:extLst xmlns:a="http://schemas.openxmlformats.org/drawingml/2006/main">
              <a:ext uri="{FF2B5EF4-FFF2-40B4-BE49-F238E27FC236}">
                <a16:creationId xmlns:a16="http://schemas.microsoft.com/office/drawing/2014/main" id="{134C4C8D-A1C9-4DDC-B42A-B6F13794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반복 행동</a:t>
            </a:r>
          </a:p>
        </p:txBody>
      </p:sp>
      <p:sp>
        <p:nvSpPr>
          <p:cNvPr id="6" name="모집 20명 중 8명 이상이 마지막 4주 중 3주에 준비/식사 완료를">
            <a:extLst xmlns:a="http://schemas.openxmlformats.org/drawingml/2006/main">
              <a:ext uri="{FF2B5EF4-FFF2-40B4-BE49-F238E27FC236}">
                <a16:creationId xmlns:a16="http://schemas.microsoft.com/office/drawing/2014/main" id="{F5404E7D-77A1-48E8-B53E-F3F5559E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모집 20명 중 8명 이상이 마지막 4주 중 3주에 준비/식사 완료를 기록하는지 봅니다. 10명 이상 탈락이면 이탈 사유부터 재검토합니다.</a:t>
            </a:r>
          </a:p>
        </p:txBody>
      </p:sp>
      <p:sp>
        <p:nvSpPr>
          <p:cNvPr id="7" name="수입·확대">
            <a:extLst xmlns:a="http://schemas.openxmlformats.org/drawingml/2006/main">
              <a:ext uri="{FF2B5EF4-FFF2-40B4-BE49-F238E27FC236}">
                <a16:creationId xmlns:a16="http://schemas.microsoft.com/office/drawing/2014/main" id="{B8E5B080-9B85-4B69-AD61-9F2DB64A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수입·확대</a:t>
            </a:r>
          </a:p>
        </p:txBody>
      </p:sp>
      <p:sp>
        <p:nvSpPr>
          <p:cNvPr id="8" name="클릭→제휴사 승인 귀속→취소/환수→입금의 연결을 대조합니다. 미정산은">
            <a:extLst xmlns:a="http://schemas.openxmlformats.org/drawingml/2006/main">
              <a:ext uri="{FF2B5EF4-FFF2-40B4-BE49-F238E27FC236}">
                <a16:creationId xmlns:a16="http://schemas.microsoft.com/office/drawing/2014/main" id="{2ABDBA03-F9EF-45ED-9659-E074ACAA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클릭→제휴사 승인 귀속→취소/환수→입금의 연결을 대조합니다. 미정산은 대기로 두고 실제 수입·유입·AI·지원비가 확인된 범위만 경제성을 판단합니다.</a:t>
            </a:r>
          </a:p>
        </p:txBody>
      </p:sp>
      <p:sp>
        <p:nvSpPr>
          <p:cNvPr id="9" name="중단·전환">
            <a:extLst xmlns:a="http://schemas.openxmlformats.org/drawingml/2006/main">
              <a:ext uri="{FF2B5EF4-FFF2-40B4-BE49-F238E27FC236}">
                <a16:creationId xmlns:a16="http://schemas.microsoft.com/office/drawing/2014/main" id="{2BCE8AA1-393F-4AEB-962E-8F7A77C1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중단·전환</a:t>
            </a:r>
          </a:p>
        </p:txBody>
      </p:sp>
      <p:sp>
        <p:nvSpPr>
          <p:cNvPr id="10" name="조회만 늘고 식사 완료가 이어지지 않으면 준비 흐름을 축소합니다. 반">
            <a:extLst xmlns:a="http://schemas.openxmlformats.org/drawingml/2006/main">
              <a:ext uri="{FF2B5EF4-FFF2-40B4-BE49-F238E27FC236}">
                <a16:creationId xmlns:a16="http://schemas.microsoft.com/office/drawing/2014/main" id="{17DE57EF-426F-4DA9-86DC-D74621C35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조회만 늘고 식사 완료가 이어지지 않으면 준비 흐름을 축소합니다. 반복해도 수입이 원가를 못 덮으면 무료 생활 기능과 유료 업체 가설을 분리합니다.</a:t>
            </a:r>
          </a:p>
        </p:txBody>
      </p:sp>
      <p:sp>
        <p:nvSpPr>
          <p:cNvPr id="11" name="숫자는 탐색용 운영 기준 제안입니다. 소수 표본의 결과를 시장 전체·">
            <a:extLst xmlns:a="http://schemas.openxmlformats.org/drawingml/2006/main">
              <a:ext uri="{FF2B5EF4-FFF2-40B4-BE49-F238E27FC236}">
                <a16:creationId xmlns:a16="http://schemas.microsoft.com/office/drawing/2014/main" id="{31B87FCC-E8A9-4931-BA24-36C27143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숫자는 탐색용 운영 기준 제안입니다. 소수 표본의 결과를 시장 전체·임상 효과로 일반화하지 않습니다.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FE89A26C-535D-47A3-8C2F-904E954B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8043354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CDC06115-11C3-4A99-8E6A-4B90D339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FA7E7531-5FC0-465E-BF67-531055F50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현재 증거와 투자 판단의 조건">
            <a:extLst xmlns:a="http://schemas.openxmlformats.org/drawingml/2006/main">
              <a:ext uri="{FF2B5EF4-FFF2-40B4-BE49-F238E27FC236}">
                <a16:creationId xmlns:a16="http://schemas.microsoft.com/office/drawing/2014/main" id="{B15C0B62-9291-4875-BEFF-F25B5776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현재 증거와 투자 판단의 조건</a:t>
            </a:r>
          </a:p>
        </p:txBody>
      </p:sp>
      <p:sp>
        <p:nvSpPr>
          <p:cNvPr id="4" name="기능 확인에서 고객·구매·경제성 확인으로 넘어가야 합니다.">
            <a:extLst xmlns:a="http://schemas.openxmlformats.org/drawingml/2006/main">
              <a:ext uri="{FF2B5EF4-FFF2-40B4-BE49-F238E27FC236}">
                <a16:creationId xmlns:a16="http://schemas.microsoft.com/office/drawing/2014/main" id="{A47148C1-1959-42DD-BB85-4CDEC4BF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기능 확인에서 고객·구매·경제성 확인으로 넘어가야 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84753-984D-4CD9-9AB5-09CA9856F197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핵심 질문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검토자료에서 확인한 수준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 판단을 바꿀 증거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생활의 지속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 기능 구현 · 코호트 자료 미확보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반복 식사·준비·이탈 이유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수입·원가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제휴 구조 확인 · 귀속/입금 미대조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승인 구매·취소·유입/지원비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돌봄 확장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교육·공유 구현 · 임상/실환자 별도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내용 검토·동의·인계 사용성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미확보는 이번에 확인한 자료의 범위입니다. 실적이 없다는 단정이나 실">
            <a:extLst xmlns:a="http://schemas.openxmlformats.org/drawingml/2006/main">
              <a:ext uri="{FF2B5EF4-FFF2-40B4-BE49-F238E27FC236}">
                <a16:creationId xmlns:a16="http://schemas.microsoft.com/office/drawing/2014/main" id="{0B741460-14F4-4CDF-A0FC-052B3C5D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미확보는 이번에 확인한 자료의 범위입니다. 실적이 없다는 단정이나 실고객·유료 실적이 모든 초기 투자의 필수 조건이라는 뜻은 아닙니다.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7D873A88-C0C4-472F-A138-56F46FC8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206229034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6A65AFFA-F34B-4343-A9DA-434B25D5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AEFDF0EF-93B6-4ED1-9B24-16DA3DE7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19</a:t>
            </a:r>
          </a:p>
        </p:txBody>
      </p:sp>
      <p:sp>
        <p:nvSpPr>
          <p:cNvPr id="3" name="투자금으로 무엇을 입증할 것인가">
            <a:extLst xmlns:a="http://schemas.openxmlformats.org/drawingml/2006/main">
              <a:ext uri="{FF2B5EF4-FFF2-40B4-BE49-F238E27FC236}">
                <a16:creationId xmlns:a16="http://schemas.microsoft.com/office/drawing/2014/main" id="{5D00552F-A8FE-401C-990C-AFDA26CE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투자금으로 무엇을 입증할 것인가</a:t>
            </a:r>
          </a:p>
        </p:txBody>
      </p:sp>
      <p:sp>
        <p:nvSpPr>
          <p:cNvPr id="4" name="단계별 산출물·원가를 확인한 뒤 다음 집행을 결정합니다.">
            <a:extLst xmlns:a="http://schemas.openxmlformats.org/drawingml/2006/main">
              <a:ext uri="{FF2B5EF4-FFF2-40B4-BE49-F238E27FC236}">
                <a16:creationId xmlns:a16="http://schemas.microsoft.com/office/drawing/2014/main" id="{A3633B8F-1544-4724-961B-9B883846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단계별 산출물·원가를 확인한 뒤 다음 집행을 결정합니다.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3FEE8-C638-4322-B93C-4EB26FE0FA0D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집행 단계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투자금이 수행할 과업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다음 단계 전 제출 증거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G0 · 생활 과업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인터뷰·20명 모집·업체 3곳 탐색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한 식사 과업·동의·승인 비용 상한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G1 · 반복 실천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준비 흐름 수정·내용 검토·지원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주별 준비 완료·이탈·지원 시간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G2 · 수익 대조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승인/취소/입금 연결·채널 비용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귀속 원장·이용자 경제성·다음 선택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확정 금액·배분율·채용 계획이 아닙니다. 견적·참여율·예산 상한과 담">
            <a:extLst xmlns:a="http://schemas.openxmlformats.org/drawingml/2006/main">
              <a:ext uri="{FF2B5EF4-FFF2-40B4-BE49-F238E27FC236}">
                <a16:creationId xmlns:a16="http://schemas.microsoft.com/office/drawing/2014/main" id="{8D9F68DA-1DCA-4464-9B49-E192C517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확정 금액·배분율·채용 계획이 아닙니다. 견적·참여율·예산 상한과 담당자 승인이 필요한 집행 제안입니다.</a:t>
            </a:r>
          </a:p>
        </p:txBody>
      </p:sp>
      <p:sp>
        <p:nvSpPr>
          <p:cNvPr id="7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F26A47A3-C884-437D-A70E-29A997E1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2240708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5B60189E-3F6D-42BF-83F8-3F5DBBB8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A493FA6D-D43E-4BBD-B591-EF8FE073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20</a:t>
            </a:r>
          </a:p>
        </p:txBody>
      </p:sp>
      <p:sp>
        <p:nvSpPr>
          <p:cNvPr id="3" name="금액 산정과 실행 책임">
            <a:extLst xmlns:a="http://schemas.openxmlformats.org/drawingml/2006/main">
              <a:ext uri="{FF2B5EF4-FFF2-40B4-BE49-F238E27FC236}">
                <a16:creationId xmlns:a16="http://schemas.microsoft.com/office/drawing/2014/main" id="{ED1580EF-B1DD-40A1-A54F-D447B027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금액 산정과 실행 책임</a:t>
            </a:r>
          </a:p>
        </p:txBody>
      </p:sp>
      <p:sp>
        <p:nvSpPr>
          <p:cNvPr id="4" name="과업 범위와 실제 견적으로 단계별 비용을 확정합니다.">
            <a:extLst xmlns:a="http://schemas.openxmlformats.org/drawingml/2006/main">
              <a:ext uri="{FF2B5EF4-FFF2-40B4-BE49-F238E27FC236}">
                <a16:creationId xmlns:a16="http://schemas.microsoft.com/office/drawing/2014/main" id="{04CF97F1-F3E3-42A1-A0D3-AA0741E7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과업 범위와 실제 견적으로 단계별 비용을 확정합니다.</a:t>
            </a:r>
          </a:p>
        </p:txBody>
      </p:sp>
      <p:sp>
        <p:nvSpPr>
          <p:cNvPr id="5" name="예산 산정">
            <a:extLst xmlns:a="http://schemas.openxmlformats.org/drawingml/2006/main">
              <a:ext uri="{FF2B5EF4-FFF2-40B4-BE49-F238E27FC236}">
                <a16:creationId xmlns:a16="http://schemas.microsoft.com/office/drawing/2014/main" id="{F75B01E4-7023-42BF-B16B-DC26F3B9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예산 산정</a:t>
            </a:r>
          </a:p>
        </p:txBody>
      </p:sp>
      <p:sp>
        <p:nvSpPr>
          <p:cNvPr id="6" name="업무량×실제 단가에 인프라·모집·지원·전문 검토 견적을 더합니다. 단">
            <a:extLst xmlns:a="http://schemas.openxmlformats.org/drawingml/2006/main">
              <a:ext uri="{FF2B5EF4-FFF2-40B4-BE49-F238E27FC236}">
                <a16:creationId xmlns:a16="http://schemas.microsoft.com/office/drawing/2014/main" id="{697BCB77-87C8-4712-827F-2AE65CDE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업무량×실제 단가에 인프라·모집·지원·전문 검토 견적을 더합니다. 단가·팀 참여율·단계 상한은 미확보이며 상세 계획에 빈 예산 원장을 제공합니다.</a:t>
            </a:r>
          </a:p>
        </p:txBody>
      </p:sp>
      <p:sp>
        <p:nvSpPr>
          <p:cNvPr id="7" name="책임·집행">
            <a:extLst xmlns:a="http://schemas.openxmlformats.org/drawingml/2006/main">
              <a:ext uri="{FF2B5EF4-FFF2-40B4-BE49-F238E27FC236}">
                <a16:creationId xmlns:a16="http://schemas.microsoft.com/office/drawing/2014/main" id="{08EE91E9-2F80-46C7-8BEC-59CA9C24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책임·집행</a:t>
            </a:r>
          </a:p>
        </p:txBody>
      </p:sp>
      <p:sp>
        <p:nvSpPr>
          <p:cNvPr id="8" name="사업 책임·제품 측정·현장 검토·예산 승인 역할을 착수 전에 확정합니">
            <a:extLst xmlns:a="http://schemas.openxmlformats.org/drawingml/2006/main">
              <a:ext uri="{FF2B5EF4-FFF2-40B4-BE49-F238E27FC236}">
                <a16:creationId xmlns:a16="http://schemas.microsoft.com/office/drawing/2014/main" id="{5D553BBA-C6E4-46D1-B0B1-1C9FB219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사업 책임·제품 측정·현장 검토·예산 승인 역할을 착수 전에 확정합니다. 앞 단계의 증거·잔여 비용을 검토한 뒤 후속 집행합니다.</a:t>
            </a:r>
          </a:p>
        </p:txBody>
      </p:sp>
      <p:sp>
        <p:nvSpPr>
          <p:cNvPr id="9" name="투자 조건">
            <a:extLst xmlns:a="http://schemas.openxmlformats.org/drawingml/2006/main">
              <a:ext uri="{FF2B5EF4-FFF2-40B4-BE49-F238E27FC236}">
                <a16:creationId xmlns:a16="http://schemas.microsoft.com/office/drawing/2014/main" id="{E0B261DC-DF3D-4E3F-B9A1-D39F9490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투자 조건</a:t>
            </a:r>
          </a:p>
        </p:txBody>
      </p:sp>
      <p:sp>
        <p:nvSpPr>
          <p:cNvPr id="10" name="희망액·가치·지분은 미확정입니다. 가격 반응·LOI·무료 참여와 계약">
            <a:extLst xmlns:a="http://schemas.openxmlformats.org/drawingml/2006/main">
              <a:ext uri="{FF2B5EF4-FFF2-40B4-BE49-F238E27FC236}">
                <a16:creationId xmlns:a16="http://schemas.microsoft.com/office/drawing/2014/main" id="{9BE79C8E-3AE0-4140-A6BC-3240D083B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희망액·가치·지분은 미확정입니다. 가격 반응·LOI·무료 참여와 계약·입금을 구분하며, 다른 제품과 겹친 공통비·내부 매출은 중복 합산하지 않습니다.</a:t>
            </a:r>
          </a:p>
        </p:txBody>
      </p:sp>
      <p:sp>
        <p:nvSpPr>
          <p:cNvPr id="11" name="예산 원장의 수량도 계획 가정입니다. 실제 고객 접촉·비용 집행·유료">
            <a:extLst xmlns:a="http://schemas.openxmlformats.org/drawingml/2006/main">
              <a:ext uri="{FF2B5EF4-FFF2-40B4-BE49-F238E27FC236}">
                <a16:creationId xmlns:a16="http://schemas.microsoft.com/office/drawing/2014/main" id="{39326F6E-EDE9-46E0-8359-837CADC0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예산 원장의 수량도 계획 가정입니다. 실제 고객 접촉·비용 집행·유료 정책 변경은 이번 문서 보완에서 수행하지 않습니다.</a:t>
            </a:r>
          </a:p>
        </p:txBody>
      </p:sp>
      <p:sp>
        <p:nvSpPr>
          <p:cNvPr id="12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3862F534-B07D-49BE-B09C-FBE961C5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83260599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CBC82DE0-E899-4921-8F11-FEDAB1C5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21">
            <a:extLst xmlns:a="http://schemas.openxmlformats.org/drawingml/2006/main">
              <a:ext uri="{FF2B5EF4-FFF2-40B4-BE49-F238E27FC236}">
                <a16:creationId xmlns:a16="http://schemas.microsoft.com/office/drawing/2014/main" id="{F70C64A9-E676-4686-9983-F93CA34D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21</a:t>
            </a:r>
          </a:p>
        </p:txBody>
      </p:sp>
      <p:sp>
        <p:nvSpPr>
          <p:cNvPr id="3" name="팀·투자 대상·실행 책임">
            <a:extLst xmlns:a="http://schemas.openxmlformats.org/drawingml/2006/main">
              <a:ext uri="{FF2B5EF4-FFF2-40B4-BE49-F238E27FC236}">
                <a16:creationId xmlns:a16="http://schemas.microsoft.com/office/drawing/2014/main" id="{1DDCD84F-F6E3-43B6-8789-D3889E55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팀·투자 대상·실행 책임</a:t>
            </a:r>
          </a:p>
        </p:txBody>
      </p:sp>
      <p:sp>
        <p:nvSpPr>
          <p:cNvPr id="4" name="회사 설명과 투자자가 취득하는 권리를 계약 자료로 연결합니다.">
            <a:extLst xmlns:a="http://schemas.openxmlformats.org/drawingml/2006/main">
              <a:ext uri="{FF2B5EF4-FFF2-40B4-BE49-F238E27FC236}">
                <a16:creationId xmlns:a16="http://schemas.microsoft.com/office/drawing/2014/main" id="{991052D9-43B0-44EB-93D8-791698E2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회사 설명과 투자자가 취득하는 권리를 계약 자료로 연결합니다.</a:t>
            </a:r>
          </a:p>
        </p:txBody>
      </p:sp>
      <p:sp>
        <p:nvSpPr>
          <p:cNvPr id="5" name="실행 역량">
            <a:extLst xmlns:a="http://schemas.openxmlformats.org/drawingml/2006/main">
              <a:ext uri="{FF2B5EF4-FFF2-40B4-BE49-F238E27FC236}">
                <a16:creationId xmlns:a16="http://schemas.microsoft.com/office/drawing/2014/main" id="{36254CA2-E723-4BBE-99AE-986AE03D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실행 역량</a:t>
            </a:r>
          </a:p>
        </p:txBody>
      </p:sp>
      <p:sp>
        <p:nvSpPr>
          <p:cNvPr id="6" name="공개 기술 리더와 제품 적용 기록을 확인하고, 고객 도입·지원·보안·">
            <a:extLst xmlns:a="http://schemas.openxmlformats.org/drawingml/2006/main">
              <a:ext uri="{FF2B5EF4-FFF2-40B4-BE49-F238E27FC236}">
                <a16:creationId xmlns:a16="http://schemas.microsoft.com/office/drawing/2014/main" id="{E4DBF63A-6FA7-4D90-9899-2953528B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공개 기술 리더와 제품 적용 기록을 확인하고, 고객 도입·지원·보안·재무 담당자의 재직·참여율을 대조합니다.</a:t>
            </a:r>
          </a:p>
        </p:txBody>
      </p:sp>
      <p:sp>
        <p:nvSpPr>
          <p:cNvPr id="7" name="투자 대상">
            <a:extLst xmlns:a="http://schemas.openxmlformats.org/drawingml/2006/main">
              <a:ext uri="{FF2B5EF4-FFF2-40B4-BE49-F238E27FC236}">
                <a16:creationId xmlns:a16="http://schemas.microsoft.com/office/drawing/2014/main" id="{AF9FF924-278D-43DC-A82D-1238D94A0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투자 대상</a:t>
            </a:r>
          </a:p>
        </p:txBody>
      </p:sp>
      <p:sp>
        <p:nvSpPr>
          <p:cNvPr id="8" name="제품 브랜드와 투자 법인을 구분하고 등기·주주·기존 약정·IP 및 데">
            <a:extLst xmlns:a="http://schemas.openxmlformats.org/drawingml/2006/main">
              <a:ext uri="{FF2B5EF4-FFF2-40B4-BE49-F238E27FC236}">
                <a16:creationId xmlns:a16="http://schemas.microsoft.com/office/drawing/2014/main" id="{6EE982EC-75FC-4E10-95FD-DF093F674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제품 브랜드와 투자 법인을 구분하고 등기·주주·기존 약정·IP 및 데이터 권리를 대조합니다. 브랜드 자체를 독립 법인 주식으로 제안하지 않습니다.</a:t>
            </a:r>
          </a:p>
        </p:txBody>
      </p:sp>
      <p:sp>
        <p:nvSpPr>
          <p:cNvPr id="9" name="주요 위험">
            <a:extLst xmlns:a="http://schemas.openxmlformats.org/drawingml/2006/main">
              <a:ext uri="{FF2B5EF4-FFF2-40B4-BE49-F238E27FC236}">
                <a16:creationId xmlns:a16="http://schemas.microsoft.com/office/drawing/2014/main" id="{3459A1E5-7327-428B-8797-D6023772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주요 위험</a:t>
            </a:r>
          </a:p>
        </p:txBody>
      </p:sp>
      <p:sp>
        <p:nvSpPr>
          <p:cNvPr id="10" name="생활 기록의 지속 사용, 영양·레시피 품질과 구매 귀속·환불, 항암 ">
            <a:extLst xmlns:a="http://schemas.openxmlformats.org/drawingml/2006/main">
              <a:ext uri="{FF2B5EF4-FFF2-40B4-BE49-F238E27FC236}">
                <a16:creationId xmlns:a16="http://schemas.microsoft.com/office/drawing/2014/main" id="{56BA4792-490F-4EA6-872C-A86C0252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기록의 지속 사용, 영양·레시피 품질과 구매 귀속·환불, 항암 내용·동의·인계 오류의 확인과 대응 책임을 정합니다.</a:t>
            </a:r>
          </a:p>
        </p:txBody>
      </p:sp>
      <p:sp>
        <p:nvSpPr>
          <p:cNvPr id="11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9275701C-D01A-416D-A8E0-866232B2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13889760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VEGGIECARE / BUSINESS &amp; INVESTMENT DIS">
            <a:extLst xmlns:a="http://schemas.openxmlformats.org/drawingml/2006/main">
              <a:ext uri="{FF2B5EF4-FFF2-40B4-BE49-F238E27FC236}">
                <a16:creationId xmlns:a16="http://schemas.microsoft.com/office/drawing/2014/main" id="{868BF435-4890-41EE-8539-505AA57F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VEGGIECARE / BUSINESS &amp; INVESTMENT DISCUSSION</a:t>
            </a:r>
          </a:p>
        </p:txBody>
      </p:sp>
      <p:sp>
        <p:nvSpPr>
          <p:cNvPr id="2" name="22">
            <a:extLst xmlns:a="http://schemas.openxmlformats.org/drawingml/2006/main">
              <a:ext uri="{FF2B5EF4-FFF2-40B4-BE49-F238E27FC236}">
                <a16:creationId xmlns:a16="http://schemas.microsoft.com/office/drawing/2014/main" id="{C57F5478-B3FA-4E70-94AF-9D38A38D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22</a:t>
            </a:r>
          </a:p>
        </p:txBody>
      </p:sp>
      <p:sp>
        <p:nvSpPr>
          <p:cNvPr id="3" name="다음 협의의 산출물">
            <a:extLst xmlns:a="http://schemas.openxmlformats.org/drawingml/2006/main">
              <a:ext uri="{FF2B5EF4-FFF2-40B4-BE49-F238E27FC236}">
                <a16:creationId xmlns:a16="http://schemas.microsoft.com/office/drawing/2014/main" id="{49C970C5-B499-49C7-BA03-8235CC06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협의의 산출물</a:t>
            </a:r>
          </a:p>
        </p:txBody>
      </p:sp>
      <p:sp>
        <p:nvSpPr>
          <p:cNvPr id="4" name="사업 가치를 확인하고 투자 실행안을 구체화합니다.">
            <a:extLst xmlns:a="http://schemas.openxmlformats.org/drawingml/2006/main">
              <a:ext uri="{FF2B5EF4-FFF2-40B4-BE49-F238E27FC236}">
                <a16:creationId xmlns:a16="http://schemas.microsoft.com/office/drawing/2014/main" id="{694D15C8-DD89-42D0-81CC-4BC3343A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사업 가치를 확인하고 투자 실행안을 구체화합니다.</a:t>
            </a:r>
          </a:p>
        </p:txBody>
      </p:sp>
      <p:sp>
        <p:nvSpPr>
          <p:cNvPr id="5" name="함께 확인할 자료">
            <a:extLst xmlns:a="http://schemas.openxmlformats.org/drawingml/2006/main">
              <a:ext uri="{FF2B5EF4-FFF2-40B4-BE49-F238E27FC236}">
                <a16:creationId xmlns:a16="http://schemas.microsoft.com/office/drawing/2014/main" id="{7333CDB9-C5FF-425D-856B-10B9B381D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rPr>
              <a:t>함께 확인할 자료</a:t>
            </a:r>
          </a:p>
        </p:txBody>
      </p:sp>
      <p:sp>
        <p:nvSpPr>
          <p:cNvPr id="6" name="실고객 사용·계약·입금·비용, 팀 참여·권리·견적과 도메인별 수락 자">
            <a:extLst xmlns:a="http://schemas.openxmlformats.org/drawingml/2006/main">
              <a:ext uri="{FF2B5EF4-FFF2-40B4-BE49-F238E27FC236}">
                <a16:creationId xmlns:a16="http://schemas.microsoft.com/office/drawing/2014/main" id="{55F54EDE-86D1-4440-BA31-656D021E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실고객 사용·계약·입금·비용, 팀 참여·권리·견적과 도메인별 수락 자료를 대조합니다.</a:t>
            </a:r>
          </a:p>
        </p:txBody>
      </p:sp>
      <p:sp>
        <p:nvSpPr>
          <p:cNvPr id="7" name="협의 결과">
            <a:extLst xmlns:a="http://schemas.openxmlformats.org/drawingml/2006/main">
              <a:ext uri="{FF2B5EF4-FFF2-40B4-BE49-F238E27FC236}">
                <a16:creationId xmlns:a16="http://schemas.microsoft.com/office/drawing/2014/main" id="{D92D1868-20AC-4172-8CAB-12461DBA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rPr>
              <a:t>협의 결과</a:t>
            </a:r>
          </a:p>
        </p:txBody>
      </p:sp>
      <p:sp>
        <p:nvSpPr>
          <p:cNvPr id="8" name="실증 과업·책임자·범위·비용과 투자 대상·조건을 문서로 정합니다. 이">
            <a:extLst xmlns:a="http://schemas.openxmlformats.org/drawingml/2006/main">
              <a:ext uri="{FF2B5EF4-FFF2-40B4-BE49-F238E27FC236}">
                <a16:creationId xmlns:a16="http://schemas.microsoft.com/office/drawing/2014/main" id="{DFB09657-218C-4ACC-8745-6F8BB992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6720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실증 과업·책임자·범위·비용과 투자 대상·조건을 문서로 정합니다. 이 자료는 확정 투자 청약이나 승인된 재무 계획이 아닙니다.</a:t>
            </a:r>
          </a:p>
        </p:txBody>
      </p:sp>
      <p:sp>
        <p:nvSpPr>
          <p:cNvPr id="9" name="2026-10-15 · veggie.care/investment · ">
            <a:extLst xmlns:a="http://schemas.openxmlformats.org/drawingml/2006/main">
              <a:ext uri="{FF2B5EF4-FFF2-40B4-BE49-F238E27FC236}">
                <a16:creationId xmlns:a16="http://schemas.microsoft.com/office/drawing/2014/main" id="{AC97B5A1-9AB6-4005-A7E9-8EB8829F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· veggie.care/investment · 금액·투자조건은 실사 후 협의</a:t>
            </a:r>
          </a:p>
        </p:txBody>
      </p:sp>
    </p:spTree>
    <p:extLst>
      <p:ext uri="{BB962C8B-B14F-4D97-AF65-F5344CB8AC3E}">
        <p14:creationId xmlns:p14="http://schemas.microsoft.com/office/powerpoint/2010/main" val="661558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2026-10-15T09:29:10.2390000Z</dcterms:created>
  <dcterms:modified xsi:type="dcterms:W3CDTF">2026-10-15T09:29:10.2390000Z</dcterms:modified>
</coreProperties>
</file>