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92e5cb8ab0347ca" /><Relationship Type="http://schemas.openxmlformats.org/officeDocument/2006/relationships/extended-properties" Target="/docProps/app.xml" Id="Ra3bb2c066566435e" /><Relationship Type="http://schemas.openxmlformats.org/officeDocument/2006/relationships/officeDocument" Target="/ppt/presentation.xml" Id="Re6fad2cbb6af430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b0112fa0a3c46ec"/>
  </p:sldMasterIdLst>
  <p:notesMasterIdLst>
    <p:notesMasterId xmlns:r="http://schemas.openxmlformats.org/officeDocument/2006/relationships" r:id="R67647c9035cf4649"/>
  </p:notesMasterIdLst>
  <p:sldIdLst>
    <p:sldId xmlns:r="http://schemas.openxmlformats.org/officeDocument/2006/relationships" id="256" r:id="R1d8e26fb7e104065"/>
    <p:sldId xmlns:r="http://schemas.openxmlformats.org/officeDocument/2006/relationships" id="257" r:id="R254604168e0b4c16"/>
    <p:sldId xmlns:r="http://schemas.openxmlformats.org/officeDocument/2006/relationships" id="258" r:id="R403987caa4944322"/>
    <p:sldId xmlns:r="http://schemas.openxmlformats.org/officeDocument/2006/relationships" id="259" r:id="Rf58aa0b1ebe8449d"/>
    <p:sldId xmlns:r="http://schemas.openxmlformats.org/officeDocument/2006/relationships" id="260" r:id="Rdc3f8449fbba4d52"/>
    <p:sldId xmlns:r="http://schemas.openxmlformats.org/officeDocument/2006/relationships" id="261" r:id="Re557bc691dff4a4b"/>
    <p:sldId xmlns:r="http://schemas.openxmlformats.org/officeDocument/2006/relationships" id="262" r:id="R6717ea2f43d74472"/>
    <p:sldId xmlns:r="http://schemas.openxmlformats.org/officeDocument/2006/relationships" id="263" r:id="Rd4721682cabc4343"/>
    <p:sldId xmlns:r="http://schemas.openxmlformats.org/officeDocument/2006/relationships" id="264" r:id="Rbf0cbf720aa84423"/>
    <p:sldId xmlns:r="http://schemas.openxmlformats.org/officeDocument/2006/relationships" id="265" r:id="R0315927537f54140"/>
    <p:sldId xmlns:r="http://schemas.openxmlformats.org/officeDocument/2006/relationships" id="266" r:id="Rf738104d39694e03"/>
    <p:sldId xmlns:r="http://schemas.openxmlformats.org/officeDocument/2006/relationships" id="267" r:id="R8c0d6282140648ba"/>
    <p:sldId xmlns:r="http://schemas.openxmlformats.org/officeDocument/2006/relationships" id="268" r:id="Rdffbf8fbb6134517"/>
    <p:sldId xmlns:r="http://schemas.openxmlformats.org/officeDocument/2006/relationships" id="269" r:id="Rfcf44ee3df8d4d39"/>
    <p:sldId xmlns:r="http://schemas.openxmlformats.org/officeDocument/2006/relationships" id="270" r:id="R44fa8e7035e94926"/>
    <p:sldId xmlns:r="http://schemas.openxmlformats.org/officeDocument/2006/relationships" id="271" r:id="R17c91bc5172f4b9d"/>
    <p:sldId xmlns:r="http://schemas.openxmlformats.org/officeDocument/2006/relationships" id="272" r:id="R3056fab70c4b4e9d"/>
    <p:sldId xmlns:r="http://schemas.openxmlformats.org/officeDocument/2006/relationships" id="273" r:id="Rb9ef99e2245d4a7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3f988dcd91d49d1" /><Relationship Type="http://schemas.openxmlformats.org/officeDocument/2006/relationships/slideMaster" Target="/ppt/slideMasters/slideMaster1.xml" Id="Rfb0112fa0a3c46ec" /><Relationship Type="http://schemas.openxmlformats.org/officeDocument/2006/relationships/notesMaster" Target="/ppt/notesMasters/notesMaster1.xml" Id="R67647c9035cf4649" /><Relationship Type="http://schemas.openxmlformats.org/officeDocument/2006/relationships/presProps" Target="/ppt/presProps.xml" Id="R8ff0d14ecc92460e" /><Relationship Type="http://schemas.openxmlformats.org/officeDocument/2006/relationships/tableStyles" Target="/ppt/tableStyles.xml" Id="R4734bafd9fb34356" /><Relationship Type="http://schemas.openxmlformats.org/officeDocument/2006/relationships/slide" Target="/ppt/slides/slide1.xml" Id="R1d8e26fb7e104065" /><Relationship Type="http://schemas.openxmlformats.org/officeDocument/2006/relationships/slide" Target="/ppt/slides/slide2.xml" Id="R254604168e0b4c16" /><Relationship Type="http://schemas.openxmlformats.org/officeDocument/2006/relationships/slide" Target="/ppt/slides/slide3.xml" Id="R403987caa4944322" /><Relationship Type="http://schemas.openxmlformats.org/officeDocument/2006/relationships/slide" Target="/ppt/slides/slide4.xml" Id="Rf58aa0b1ebe8449d" /><Relationship Type="http://schemas.openxmlformats.org/officeDocument/2006/relationships/slide" Target="/ppt/slides/slide5.xml" Id="Rdc3f8449fbba4d52" /><Relationship Type="http://schemas.openxmlformats.org/officeDocument/2006/relationships/slide" Target="/ppt/slides/slide6.xml" Id="Re557bc691dff4a4b" /><Relationship Type="http://schemas.openxmlformats.org/officeDocument/2006/relationships/slide" Target="/ppt/slides/slide7.xml" Id="R6717ea2f43d74472" /><Relationship Type="http://schemas.openxmlformats.org/officeDocument/2006/relationships/slide" Target="/ppt/slides/slide8.xml" Id="Rd4721682cabc4343" /><Relationship Type="http://schemas.openxmlformats.org/officeDocument/2006/relationships/slide" Target="/ppt/slides/slide9.xml" Id="Rbf0cbf720aa84423" /><Relationship Type="http://schemas.openxmlformats.org/officeDocument/2006/relationships/slide" Target="/ppt/slides/slide10.xml" Id="R0315927537f54140" /><Relationship Type="http://schemas.openxmlformats.org/officeDocument/2006/relationships/slide" Target="/ppt/slides/slide11.xml" Id="Rf738104d39694e03" /><Relationship Type="http://schemas.openxmlformats.org/officeDocument/2006/relationships/slide" Target="/ppt/slides/slide12.xml" Id="R8c0d6282140648ba" /><Relationship Type="http://schemas.openxmlformats.org/officeDocument/2006/relationships/slide" Target="/ppt/slides/slide13.xml" Id="Rdffbf8fbb6134517" /><Relationship Type="http://schemas.openxmlformats.org/officeDocument/2006/relationships/slide" Target="/ppt/slides/slide14.xml" Id="Rfcf44ee3df8d4d39" /><Relationship Type="http://schemas.openxmlformats.org/officeDocument/2006/relationships/slide" Target="/ppt/slides/slide15.xml" Id="R44fa8e7035e94926" /><Relationship Type="http://schemas.openxmlformats.org/officeDocument/2006/relationships/slide" Target="/ppt/slides/slide16.xml" Id="R17c91bc5172f4b9d" /><Relationship Type="http://schemas.openxmlformats.org/officeDocument/2006/relationships/slide" Target="/ppt/slides/slide17.xml" Id="R3056fab70c4b4e9d" /><Relationship Type="http://schemas.openxmlformats.org/officeDocument/2006/relationships/slide" Target="/ppt/slides/slide18.xml" Id="Rb9ef99e2245d4a7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23476d2b22442f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6561bc106854d84" /><Relationship Type="http://schemas.openxmlformats.org/officeDocument/2006/relationships/notesMaster" Target="/ppt/notesMasters/notesMaster1.xml" Id="Rde033b6d62c14f5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0b9946e24f140fd" /><Relationship Type="http://schemas.openxmlformats.org/officeDocument/2006/relationships/notesMaster" Target="/ppt/notesMasters/notesMaster1.xml" Id="R81f56285839248a4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da5b4f392b95480e" /><Relationship Type="http://schemas.openxmlformats.org/officeDocument/2006/relationships/notesMaster" Target="/ppt/notesMasters/notesMaster1.xml" Id="R05c8196455ce42c2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93b0e119f99444f" /><Relationship Type="http://schemas.openxmlformats.org/officeDocument/2006/relationships/notesMaster" Target="/ppt/notesMasters/notesMaster1.xml" Id="R6be8e090f262495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8128486c3834cba" /><Relationship Type="http://schemas.openxmlformats.org/officeDocument/2006/relationships/notesMaster" Target="/ppt/notesMasters/notesMaster1.xml" Id="R2e5b2fecafb443b7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e7e52392bdd4d17" /><Relationship Type="http://schemas.openxmlformats.org/officeDocument/2006/relationships/notesMaster" Target="/ppt/notesMasters/notesMaster1.xml" Id="R779286a71bca4197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f41b0346c1c7481a" /><Relationship Type="http://schemas.openxmlformats.org/officeDocument/2006/relationships/notesMaster" Target="/ppt/notesMasters/notesMaster1.xml" Id="Rcb418559fd714f98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116b06cdd6c24381" /><Relationship Type="http://schemas.openxmlformats.org/officeDocument/2006/relationships/notesMaster" Target="/ppt/notesMasters/notesMaster1.xml" Id="R9dbe0e51ccd742e6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24d06df2169145c7" /><Relationship Type="http://schemas.openxmlformats.org/officeDocument/2006/relationships/notesMaster" Target="/ppt/notesMasters/notesMaster1.xml" Id="Rf65f812f34214fd5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8b0ace553f01493c" /><Relationship Type="http://schemas.openxmlformats.org/officeDocument/2006/relationships/notesMaster" Target="/ppt/notesMasters/notesMaster1.xml" Id="Rbea1f9520fb64a63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8d1d58b3cf3d46f1" /><Relationship Type="http://schemas.openxmlformats.org/officeDocument/2006/relationships/notesMaster" Target="/ppt/notesMasters/notesMaster1.xml" Id="R9500029b8a9e478b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589a2c8f8ad24e97" /><Relationship Type="http://schemas.openxmlformats.org/officeDocument/2006/relationships/notesMaster" Target="/ppt/notesMasters/notesMaster1.xml" Id="R24311f5674b54eb3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584a2b0b3e2c4856" /><Relationship Type="http://schemas.openxmlformats.org/officeDocument/2006/relationships/notesMaster" Target="/ppt/notesMasters/notesMaster1.xml" Id="Re37bf09481ce48c3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5713053fa50f4745" /><Relationship Type="http://schemas.openxmlformats.org/officeDocument/2006/relationships/notesMaster" Target="/ppt/notesMasters/notesMaster1.xml" Id="R296a9ebc1d3c4259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053ce0bd35f947ef" /><Relationship Type="http://schemas.openxmlformats.org/officeDocument/2006/relationships/notesMaster" Target="/ppt/notesMasters/notesMaster1.xml" Id="Rbd38761db1d64f1d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a33712e94dc948b5" /><Relationship Type="http://schemas.openxmlformats.org/officeDocument/2006/relationships/notesMaster" Target="/ppt/notesMasters/notesMaster1.xml" Id="Rb89403e35a0b413b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14bbf65858e34f9a" /><Relationship Type="http://schemas.openxmlformats.org/officeDocument/2006/relationships/notesMaster" Target="/ppt/notesMasters/notesMaster1.xml" Id="R3a35abdffd5b480d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f9980c6ff4714080" /><Relationship Type="http://schemas.openxmlformats.org/officeDocument/2006/relationships/notesMaster" Target="/ppt/notesMasters/notesMaster1.xml" Id="R54e93cc52bba411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베지케어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나에게 맞는 채식과 영양을</a:t>
            </a:r>
          </a:p>
          <a:p xmlns:a="http://schemas.openxmlformats.org/drawingml/2006/main">
            <a:r>
              <a:t>매일의 실천으로 연결합니다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현재 운영·연구·조건부 제공을 구분합니다. 설명용 가상 흐름은 실고객 성과가 아닙니다.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채식·영양 생활의 연결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취향과 제약에 맞는 정보를 오늘의 식사와 기록에 사용합니다.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이용자의 문제: 먹을 수 있는 음식과 취향은 다른데 레시피·영양 정보·장보기·생활 기록이 따로 움직입니다.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베지케어의 가치: 채식 유형·식사와 생활 기록을 레시피·영양 정보·맛집·커뮤니티와 연결해 일상에서 실행하도록 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확장 방향: 운동·회복과 가족 돌봄으로 기록의 범위를 넓힙니다. 이용 목적과 민감정보 권한은 각각 구분합니다.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베지케어 소개·철학</a:t>
            </a:r>
          </a:p>
          <a:p xmlns:a="http://schemas.openxmlformats.org/drawingml/2006/main">
            <a:r>
              <a:t>https://veggie.care/about</a:t>
            </a:r>
          </a:p>
          <a:p xmlns:a="http://schemas.openxmlformats.org/drawingml/2006/main">
            <a:r>
              <a:t>정본: veggiecare/frontend/src/pages/about.tsx; veggiecare/README.md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현재 운영·연구·조건부 제공을 구분합니다. 설명용 가상 흐름은 실고객 성과가 아닙니다.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첫 이용자와 구매 과업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생활 실천과 가족 돌봄은 고객·구매 이유를 따로 검증합니다.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생활의 초점: 한국어 채식·영양 정보를 찾고 직접 식사를 준비하는 이용자의 취향·제약→레시피→재료 준비→다음 기록을 우선 검증합니다.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돈을 내는 주체: 제휴 구매의 승인 귀속은 제휴사, 업체 운영 기능은 업체, 별도 돌봄 실증은 계약 기관의 과업과 예산을 확인합니다.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시장 산정: 반복 준비·구매와 도달 가능한 채널을 기준으로 좁힙니다. 채식 인구·건강 앱 이용자·암 환자를 합쳐 시장을 부풀리지 않습니다.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생활 이용자 초점은 검증 제안입니다. 실제 고객 인터뷰·활성 코호트·지불 의사로 시장 범위를 보완해야 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베지케어 소개·철학</a:t>
            </a:r>
          </a:p>
          <a:p xmlns:a="http://schemas.openxmlformats.org/drawingml/2006/main">
            <a:r>
              <a:t>https://veggie.care/about</a:t>
            </a:r>
          </a:p>
          <a:p xmlns:a="http://schemas.openxmlformats.org/drawingml/2006/main">
            <a:r>
              <a:t>정본: veggiecare/frontend/src/pages/about.tsx; veggiecare/README.md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베지케어 기술·AI</a:t>
            </a:r>
          </a:p>
          <a:p xmlns:a="http://schemas.openxmlformats.org/drawingml/2006/main">
            <a:r>
              <a:t>https://veggie.care/technology</a:t>
            </a:r>
          </a:p>
          <a:p xmlns:a="http://schemas.openxmlformats.org/drawingml/2006/main">
            <a:r>
              <a:t>정본: veggiecare/docs/COMMERCIAL_READINESS.md; veggiecare/backend/app/services/oncology_context.py; veggiecare/backend/app/services/oncology_safety.py; veggiecare/backend/app/services/coupang_partners.py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베지케어 업체·Beta 정책</a:t>
            </a:r>
          </a:p>
          <a:p xmlns:a="http://schemas.openxmlformats.org/drawingml/2006/main">
            <a:r>
              <a:t>https://veggie.care/partnerships</a:t>
            </a:r>
          </a:p>
          <a:p xmlns:a="http://schemas.openxmlformats.org/drawingml/2006/main">
            <a:r>
              <a:t>정본: veggiecare/frontend/src/pages/partnerships.tsx; veggiecare/docs/DIRECT_COMMERCE_20261005.md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항암케어 작동 방식</a:t>
            </a:r>
          </a:p>
          <a:p xmlns:a="http://schemas.openxmlformats.org/drawingml/2006/main">
            <a:r>
              <a:t>https://veggie.care/care/oncology/how-it-works</a:t>
            </a:r>
          </a:p>
          <a:p xmlns:a="http://schemas.openxmlformats.org/drawingml/2006/main">
            <a:r>
              <a:t>정본: veggiecare/docs/ONCOLOGY_FULL_AUDIT_20261013.md; veggiecare/docs/ONCOLOGY_MOBILE_MAIL_20261013.md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현재 운영·연구·조건부 제공을 구분합니다. 설명용 가상 흐름은 실고객 성과가 아닙니다.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초기 단계의 사실·가정·미확보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고객·매출 증빙이 없는 상태에서 다음 증거를 제안합니다.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확인 사실: 생활·레시피·제휴 연결과 업체 Beta 무료 정책을 확인했습니다. 실제 코호트·승인 귀속·입금·지원 원가 증빙은 미확보입니다.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제안 가정: 한국어 채식 레시피가 재료 준비·실제 식사·다음 기록으로 이어지면 반복 이용과 제휴 구매 접점을 만들 수 있습니다.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미확보 증빙: 생활 이용자의 정착·가격 반응·승인 수입과 고객 확보비, 항암 돌봄의 별도 고객·내용·인계 검증은 미확보입니다.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확인 범위는 공개 정책·코드/문서입니다. 이하 표본·기간·판정 수치는 새 제안이며 달성 실적이나 창업자 승인 예산이 아닙니다.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베지케어 소개·철학</a:t>
            </a:r>
          </a:p>
          <a:p xmlns:a="http://schemas.openxmlformats.org/drawingml/2006/main">
            <a:r>
              <a:t>https://veggie.care/about</a:t>
            </a:r>
          </a:p>
          <a:p xmlns:a="http://schemas.openxmlformats.org/drawingml/2006/main">
            <a:r>
              <a:t>정본: veggiecare/frontend/src/pages/about.tsx; veggiecare/README.md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베지케어 기술·AI</a:t>
            </a:r>
          </a:p>
          <a:p xmlns:a="http://schemas.openxmlformats.org/drawingml/2006/main">
            <a:r>
              <a:t>https://veggie.care/technology</a:t>
            </a:r>
          </a:p>
          <a:p xmlns:a="http://schemas.openxmlformats.org/drawingml/2006/main">
            <a:r>
              <a:t>정본: veggiecare/docs/COMMERCIAL_READINESS.md; veggiecare/backend/app/services/oncology_context.py; veggiecare/backend/app/services/oncology_safety.py; veggiecare/backend/app/services/coupang_partners.py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베지케어 업체·Beta 정책</a:t>
            </a:r>
          </a:p>
          <a:p xmlns:a="http://schemas.openxmlformats.org/drawingml/2006/main">
            <a:r>
              <a:t>https://veggie.care/partnerships</a:t>
            </a:r>
          </a:p>
          <a:p xmlns:a="http://schemas.openxmlformats.org/drawingml/2006/main">
            <a:r>
              <a:t>정본: veggiecare/frontend/src/pages/partnerships.tsx; veggiecare/docs/DIRECT_COMMERCE_20261005.md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항암케어 작동 방식</a:t>
            </a:r>
          </a:p>
          <a:p xmlns:a="http://schemas.openxmlformats.org/drawingml/2006/main">
            <a:r>
              <a:t>https://veggie.care/care/oncology/how-it-works</a:t>
            </a:r>
          </a:p>
          <a:p xmlns:a="http://schemas.openxmlformats.org/drawingml/2006/main">
            <a:r>
              <a:t>정본: veggiecare/docs/ONCOLOGY_FULL_AUDIT_20261013.md; veggiecare/docs/ONCOLOGY_MOBILE_MAIL_20261013.md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초기 시장 진입·검증·자금 집행 제안 R7</a:t>
            </a:r>
          </a:p>
          <a:p xmlns:a="http://schemas.openxmlformats.org/drawingml/2006/main">
            <a:r>
              <a:t>https://dreamailab.com/investment/validation-plan.html</a:t>
            </a:r>
          </a:p>
          <a:p xmlns:a="http://schemas.openxmlformats.org/drawingml/2006/main">
            <a:r>
              <a:t>정본: DreamaiLab/docs/investment/early-stage-validation-r7.mjs; DreamaiLab/docs/investment/EARLY_STAGE_VALIDATION_R7_20261015.md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현재 운영·연구·조건부 제공을 구분합니다. 설명용 가상 흐름은 실고객 성과가 아닙니다.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개인의 실천과 업체의 참여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이용자 서비스가 중심이며 업체 도구와 돌봄 확장을 연결합니다.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{"headers":["구분","제품에서 하는 일","이용자가 얻는 가치"],"rows":[["채식·영양 이용자","기록·레시피·영양·맛집 탐색","내 취향에 맞는 생활 실천"],["운동·생활 이용자","활동·습관·알림·챌린지","오늘의 행동과 지속 기록 연결"],["전문업체","상품·콘텐츠·회원·예약 운영","필요한 이용자와 서비스 접점"],["환자·보호자","별도 동의의 항암 가족 돌봄","관찰·실제 수행·인계 자료 준비"]]}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베지케어 소개·철학</a:t>
            </a:r>
          </a:p>
          <a:p xmlns:a="http://schemas.openxmlformats.org/drawingml/2006/main">
            <a:r>
              <a:t>https://veggie.care/about</a:t>
            </a:r>
          </a:p>
          <a:p xmlns:a="http://schemas.openxmlformats.org/drawingml/2006/main">
            <a:r>
              <a:t>정본: veggiecare/frontend/src/pages/about.tsx; veggiecare/README.md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베지케어 업체·Beta 정책</a:t>
            </a:r>
          </a:p>
          <a:p xmlns:a="http://schemas.openxmlformats.org/drawingml/2006/main">
            <a:r>
              <a:t>https://veggie.care/partnerships</a:t>
            </a:r>
          </a:p>
          <a:p xmlns:a="http://schemas.openxmlformats.org/drawingml/2006/main">
            <a:r>
              <a:t>정본: veggiecare/frontend/src/pages/partnerships.tsx; veggiecare/docs/DIRECT_COMMERCE_20261005.md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항암케어 작동 방식</a:t>
            </a:r>
          </a:p>
          <a:p xmlns:a="http://schemas.openxmlformats.org/drawingml/2006/main">
            <a:r>
              <a:t>https://veggie.care/care/oncology/how-it-works</a:t>
            </a:r>
          </a:p>
          <a:p xmlns:a="http://schemas.openxmlformats.org/drawingml/2006/main">
            <a:r>
              <a:t>정본: veggiecare/docs/ONCOLOGY_FULL_AUDIT_20261013.md; veggiecare/docs/ONCOLOGY_MOBILE_MAIL_20261013.md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현재 운영·연구·조건부 제공을 구분합니다. 설명용 가상 흐름은 실고객 성과가 아닙니다.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레시피에서 다음 식사까지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설명용 가상 흐름입니다. 영양 개선 효과를 입증한 사례가 아닙니다.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{"headers":["구분","제품에서 하는 일","이용자가 얻는 가치"],"rows":[["1. 이해","채식 유형·알레르기·식사 기록","내 상황을 기준으로 정보 탐색"],["2. 선택","레시피와 재료·영양 정보 확인","먹을 수 있는 선택을 구체화"],["3. 준비","분량 조정·있는 재료 제외·구매 연결","레시피를 장보기 행동으로 연결"],["4. 지속","다음 식사·생활과 챌린지 기록","실제로 한 행동을 다시 확인"]]}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베지케어 소개·철학</a:t>
            </a:r>
          </a:p>
          <a:p xmlns:a="http://schemas.openxmlformats.org/drawingml/2006/main">
            <a:r>
              <a:t>https://veggie.care/about</a:t>
            </a:r>
          </a:p>
          <a:p xmlns:a="http://schemas.openxmlformats.org/drawingml/2006/main">
            <a:r>
              <a:t>정본: veggiecare/frontend/src/pages/about.tsx; veggiecare/README.md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베지케어 기술·AI</a:t>
            </a:r>
          </a:p>
          <a:p xmlns:a="http://schemas.openxmlformats.org/drawingml/2006/main">
            <a:r>
              <a:t>https://veggie.care/technology</a:t>
            </a:r>
          </a:p>
          <a:p xmlns:a="http://schemas.openxmlformats.org/drawingml/2006/main">
            <a:r>
              <a:t>정본: veggiecare/docs/COMMERCIAL_READINESS.md; veggiecare/backend/app/services/oncology_context.py; veggiecare/backend/app/services/oncology_safety.py; veggiecare/backend/app/services/coupang_partners.py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현재 운영·연구·조건부 제공을 구분합니다. 설명용 가상 흐름은 실고객 성과가 아닙니다.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채식·영양을 이어가는 기능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생활 기록과 콘텐츠, 행동의 다음 단계를 연결합니다.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기록과 콘텐츠: 식사·수면·운동·기분 기록, 레시피·영양 정보와 맛집을 탐색합니다. 누락한 섭취량을 추정 결과로 채우지 않습니다.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실천과 지속: 재료 준비목록, 개인 알림·챌린지·커뮤니티를 연결합니다. 개인 기록과 선택한 공개 활동을 구분합니다.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상품과 업체: 상품의 용도·주의사항·구매 주체를 확인하고 제휴 구매 또는 승인된 업체 주문 경로로 이동합니다.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베지케어 소개·철학</a:t>
            </a:r>
          </a:p>
          <a:p xmlns:a="http://schemas.openxmlformats.org/drawingml/2006/main">
            <a:r>
              <a:t>https://veggie.care/about</a:t>
            </a:r>
          </a:p>
          <a:p xmlns:a="http://schemas.openxmlformats.org/drawingml/2006/main">
            <a:r>
              <a:t>정본: veggiecare/frontend/src/pages/about.tsx; veggiecare/README.md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베지케어 기술·AI</a:t>
            </a:r>
          </a:p>
          <a:p xmlns:a="http://schemas.openxmlformats.org/drawingml/2006/main">
            <a:r>
              <a:t>https://veggie.care/technology</a:t>
            </a:r>
          </a:p>
          <a:p xmlns:a="http://schemas.openxmlformats.org/drawingml/2006/main">
            <a:r>
              <a:t>정본: veggiecare/docs/COMMERCIAL_READINESS.md; veggiecare/backend/app/services/oncology_context.py; veggiecare/backend/app/services/oncology_safety.py; veggiecare/backend/app/services/coupang_partners.py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베지케어 업체·Beta 정책</a:t>
            </a:r>
          </a:p>
          <a:p xmlns:a="http://schemas.openxmlformats.org/drawingml/2006/main">
            <a:r>
              <a:t>https://veggie.care/partnerships</a:t>
            </a:r>
          </a:p>
          <a:p xmlns:a="http://schemas.openxmlformats.org/drawingml/2006/main">
            <a:r>
              <a:t>정본: veggiecare/frontend/src/pages/partnerships.tsx; veggiecare/docs/DIRECT_COMMERCE_20261005.md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현재 운영·연구·조건부 제공을 구분합니다. 설명용 가상 흐름은 실고객 성과가 아닙니다.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기록과 추천의 기술 구조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규칙으로 살펴볼 정보를 정리하고 AI 연결 상태를 표시합니다.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{"headers":["구분","제품에서 하는 일","이용자가 얻는 가치"],"rows":[["개인 맥락","채식·알레르기·기록·제외 조건","내 상황에 맞는 탐색 기준"],["규칙·설명","관찰 사실과 확인 이유를 구분","참고 정보의 근거와 한계 확인"],["조건부 AI","승인된 연결로 초안·질문 처리","AI 결과와 기록된 사실을 구분"],["커머스 분리","개인 건강정보와 외부 구매 분리","구매처·제휴·상품 조건 확인"]]}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API 검색·실적 수집 구조와 실제 운영 승인은 별개입니다. 실제 상품 동기화·귀속·입금은 승인·키·계약과 실행 확인이 필요합니다.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베지케어 기술·AI</a:t>
            </a:r>
          </a:p>
          <a:p xmlns:a="http://schemas.openxmlformats.org/drawingml/2006/main">
            <a:r>
              <a:t>https://veggie.care/technology</a:t>
            </a:r>
          </a:p>
          <a:p xmlns:a="http://schemas.openxmlformats.org/drawingml/2006/main">
            <a:r>
              <a:t>정본: veggiecare/docs/COMMERCIAL_READINESS.md; veggiecare/backend/app/services/oncology_context.py; veggiecare/backend/app/services/oncology_safety.py; veggiecare/backend/app/services/coupang_partners.py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현재 운영·연구·조건부 제공을 구분합니다. 설명용 가상 흐름은 실고객 성과가 아닙니다.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항암 가족 돌봄으로 확장한 이유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교대하는 가족이 관찰과 실제 수행을 이어받아야 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교육과 기록: 상황별 가이드에서 관련 기록으로 이동합니다. 무엇을 읽었는지와 실제 수행했는지를 나눠 남깁니다.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공동 돌봄: 환자 동의와 세부 권한 아래 관찰·담당·복약 확인·돌봄 완료와 현황을 공유합니다.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의료진 전달: 기간별 기록·추세·누락을 현황판과 PDF로 정리합니다. 환자에게 채식을 강요하지 않고 의료진 지시를 우선합니다.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항암케어 작동 방식</a:t>
            </a:r>
          </a:p>
          <a:p xmlns:a="http://schemas.openxmlformats.org/drawingml/2006/main">
            <a:r>
              <a:t>https://veggie.care/care/oncology/how-it-works</a:t>
            </a:r>
          </a:p>
          <a:p xmlns:a="http://schemas.openxmlformats.org/drawingml/2006/main">
            <a:r>
              <a:t>정본: veggiecare/docs/ONCOLOGY_FULL_AUDIT_20261013.md; veggiecare/docs/ONCOLOGY_MOBILE_MAIL_20261013.md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현재 운영·연구·조건부 제공을 구분합니다. 설명용 가상 흐름은 실고객 성과가 아닙니다.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항암 기록의 맥락·안전·전달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 응답과 별개로 기록과 안전 규칙을 관리합니다.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{"headers":["구분","제품에서 하는 일","이용자가 얻는 가치"],"rows":[["관찰 맥락","기준 상태·최근 기록·약·사건 연결","지금과 이전 상태를 함께 확인"],["기간별 변화","서버에서 기간·단위별 통계 계산","관찰값과 미기록을 구분"],["독립 안전 규칙","정책·기준 버전과 연락 안내","AI 생성 결과와 별도로 점검"],["공유·검토","권한별 현황판·전달 PDF","보호자와 의료진이 근거 확인"]]}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임상 검토·실환자 사용 수락이 별도입니다. 외부 AI 활성화와 실제 이메일 수신을 확인된 결과로 전제하지 않습니다.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베지케어 기술·AI</a:t>
            </a:r>
          </a:p>
          <a:p xmlns:a="http://schemas.openxmlformats.org/drawingml/2006/main">
            <a:r>
              <a:t>https://veggie.care/technology</a:t>
            </a:r>
          </a:p>
          <a:p xmlns:a="http://schemas.openxmlformats.org/drawingml/2006/main">
            <a:r>
              <a:t>정본: veggiecare/docs/COMMERCIAL_READINESS.md; veggiecare/backend/app/services/oncology_context.py; veggiecare/backend/app/services/oncology_safety.py; veggiecare/backend/app/services/coupang_partners.py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항암케어 작동 방식</a:t>
            </a:r>
          </a:p>
          <a:p xmlns:a="http://schemas.openxmlformats.org/drawingml/2006/main">
            <a:r>
              <a:t>https://veggie.care/care/oncology/how-it-works</a:t>
            </a:r>
          </a:p>
          <a:p xmlns:a="http://schemas.openxmlformats.org/drawingml/2006/main">
            <a:r>
              <a:t>정본: veggiecare/docs/ONCOLOGY_FULL_AUDIT_20261013.md; veggiecare/docs/ONCOLOGY_MOBILE_MAIL_20261013.md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현재 운영·연구·조건부 제공을 구분합니다. 설명용 가상 흐름은 실고객 성과가 아닙니다.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경쟁 대안과 검증할 차이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기존 식단·돌봄 도구와 비교해 채택 이유를 검증합니다.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{"headers":["비교 대상","공식 공개 기능·제품 방향","베지케어가 검증할 차이"],"rows":[["Eat This Much","개인화 식단·장보기·배달·PDF","한국 식재료·채식 실천의 활용"],["Lotsa · 인접 돌봄","도움 요청·돌봄 일정·가족 협업","관찰·수행·인계의 실제 유용성"],["베지케어 가설","생활 맥락·한국어 실천·별도 돌봄","반복 이용·귀속 수익·인계 비교"]]}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공식 안내 비교입니다. 언어·지역 차이와 기능 수만으로 우위를 확정하지 않습니다. 돌봄은 별도 고객·내용 검토 대상입니다.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베지케어 소개·철학</a:t>
            </a:r>
          </a:p>
          <a:p xmlns:a="http://schemas.openxmlformats.org/drawingml/2006/main">
            <a:r>
              <a:t>https://veggie.care/about</a:t>
            </a:r>
          </a:p>
          <a:p xmlns:a="http://schemas.openxmlformats.org/drawingml/2006/main">
            <a:r>
              <a:t>정본: veggiecare/frontend/src/pages/about.tsx; veggiecare/README.md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베지케어 기술·AI</a:t>
            </a:r>
          </a:p>
          <a:p xmlns:a="http://schemas.openxmlformats.org/drawingml/2006/main">
            <a:r>
              <a:t>https://veggie.care/technology</a:t>
            </a:r>
          </a:p>
          <a:p xmlns:a="http://schemas.openxmlformats.org/drawingml/2006/main">
            <a:r>
              <a:t>정본: veggiecare/docs/COMMERCIAL_READINESS.md; veggiecare/backend/app/services/oncology_context.py; veggiecare/backend/app/services/oncology_safety.py; veggiecare/backend/app/services/coupang_partners.py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항암케어 작동 방식</a:t>
            </a:r>
          </a:p>
          <a:p xmlns:a="http://schemas.openxmlformats.org/drawingml/2006/main">
            <a:r>
              <a:t>https://veggie.care/care/oncology/how-it-works</a:t>
            </a:r>
          </a:p>
          <a:p xmlns:a="http://schemas.openxmlformats.org/drawingml/2006/main">
            <a:r>
              <a:t>정본: veggiecare/docs/ONCOLOGY_FULL_AUDIT_20261013.md; veggiecare/docs/ONCOLOGY_MOBILE_MAIL_20261013.md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Eat This Much 공식 기능·요금</a:t>
            </a:r>
          </a:p>
          <a:p xmlns:a="http://schemas.openxmlformats.org/drawingml/2006/main">
            <a:r>
              <a:t>https://www.eatthismuch.com/pricing</a:t>
            </a:r>
          </a:p>
          <a:p xmlns:a="http://schemas.openxmlformats.org/drawingml/2006/main">
            <a:r>
              <a:t>정본: 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Lotsa Helping Hands 공식 돌봄 협업 안내</a:t>
            </a:r>
          </a:p>
          <a:p xmlns:a="http://schemas.openxmlformats.org/drawingml/2006/main">
            <a:r>
              <a:t>https://lotsahelpinghands.com/how-it-works</a:t>
            </a:r>
          </a:p>
          <a:p xmlns:a="http://schemas.openxmlformats.org/drawingml/2006/main">
            <a:r>
              <a:t>정본: 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현재 운영·연구·조건부 제공을 구분합니다. 설명용 가상 흐름은 실고객 성과가 아닙니다.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수익 경로와 현재 정책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이용자 행동·거래·업체 기능의 유료 수요를 각각 확인합니다.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현재 업체 정책: 업체 행정 Beta는 무료입니다. 향후 구독 여부·기능 범위·요금은 별도 고지·동의로 정합니다.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상품·제휴: 제휴 구매 귀속과 입금, 승인된 직접 판매의 주문·환불·정산을 계약과 원장으로 확인해야 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검토 경로: 상품·콘텐츠 협력과 업체 운영 기능, 별도 기관·돌봄 실증을 비교합니다. 센터 구독을 첫 수익으로 확정하지 않습니다.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베지케어 업체·Beta 정책</a:t>
            </a:r>
          </a:p>
          <a:p xmlns:a="http://schemas.openxmlformats.org/drawingml/2006/main">
            <a:r>
              <a:t>https://veggie.care/partnerships</a:t>
            </a:r>
          </a:p>
          <a:p xmlns:a="http://schemas.openxmlformats.org/drawingml/2006/main">
            <a:r>
              <a:t>정본: veggiecare/frontend/src/pages/partnerships.tsx; veggiecare/docs/DIRECT_COMMERCE_20261005.md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현재 운영·연구·조건부 제공을 구분합니다. 설명용 가상 흐름은 실고객 성과가 아닙니다.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구매 연결이 남는 수익이 되려면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제휴·직접 판매·업체 기능을 같은 매출로 계산하지 않습니다.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제휴 수입: 승인 귀속 구매액×계약 제휴율에서 취소·환수를 대조합니다. 클릭과 장바구니 금액은 입금이나 플랫폼 매출이 아닙니다.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기여이익: 받은 대가에서 실제 유입·AI·지원·거래 변동비를 뺍니다. 직접 판매는 공급자 대금·배송·PG·환불과 계약상 책임도 확인합니다.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별도 수익 검증: 업체 기능은 Beta 무료로 유료 수요를 확인합니다. 항암 돌봄은 기관 실증의 별도 범위이며 건강 기록 판매를 기본 수익으로 두지 않습니다.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실제 제휴율·전환율·반복 이용·원가·입금 자료는 미확보입니다. 산식이 수익성 입증을 대신하지 않습니다.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베지케어 기술·AI</a:t>
            </a:r>
          </a:p>
          <a:p xmlns:a="http://schemas.openxmlformats.org/drawingml/2006/main">
            <a:r>
              <a:t>https://veggie.care/technology</a:t>
            </a:r>
          </a:p>
          <a:p xmlns:a="http://schemas.openxmlformats.org/drawingml/2006/main">
            <a:r>
              <a:t>정본: veggiecare/docs/COMMERCIAL_READINESS.md; veggiecare/backend/app/services/oncology_context.py; veggiecare/backend/app/services/oncology_safety.py; veggiecare/backend/app/services/coupang_partners.py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베지케어 업체·Beta 정책</a:t>
            </a:r>
          </a:p>
          <a:p xmlns:a="http://schemas.openxmlformats.org/drawingml/2006/main">
            <a:r>
              <a:t>https://veggie.care/partnerships</a:t>
            </a:r>
          </a:p>
          <a:p xmlns:a="http://schemas.openxmlformats.org/drawingml/2006/main">
            <a:r>
              <a:t>정본: veggiecare/frontend/src/pages/partnerships.tsx; veggiecare/docs/DIRECT_COMMERCE_20261005.md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항암케어 작동 방식</a:t>
            </a:r>
          </a:p>
          <a:p xmlns:a="http://schemas.openxmlformats.org/drawingml/2006/main">
            <a:r>
              <a:t>https://veggie.care/care/oncology/how-it-works</a:t>
            </a:r>
          </a:p>
          <a:p xmlns:a="http://schemas.openxmlformats.org/drawingml/2006/main">
            <a:r>
              <a:t>정본: veggiecare/docs/ONCOLOGY_FULL_AUDIT_20261013.md; veggiecare/docs/ONCOLOGY_MOBILE_MAIL_20261013.md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현재 운영·연구·조건부 제공을 구분합니다. 설명용 가상 흐름은 실고객 성과가 아닙니다.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착수 후 12주 검증안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참여·책임·예산 확보 후 시작하는 탐색 계획입니다.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{"headers":["제안 기간·단계","검증할 일","남길 증거"],"rows":[["1–2주 · G0","인터뷰 10명·20명 모집·업체 3곳","동의·과업·출처·비용 상한 고정"],["3–4주 · 기준선","기존 식사 준비 방식 2주 기록","준비 완료·걸린 시간·이탈 원인"],["5–8주 · G1","레시피→재료→식사 흐름 4주","자기보고 완료·반복 사용·지원비"],["9–12주 · G2","지원 축소·제휴 명세/입금 대조","귀속·취소·정산 대기·채널 원가"]]}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표본·주수·수치 기준은 제안 가정이다. 시장 통계·달성 실적·통계적 검정력이나 임상 효과를 뜻하지 않는다.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베지케어 소개·철학</a:t>
            </a:r>
          </a:p>
          <a:p xmlns:a="http://schemas.openxmlformats.org/drawingml/2006/main">
            <a:r>
              <a:t>https://veggie.care/about</a:t>
            </a:r>
          </a:p>
          <a:p xmlns:a="http://schemas.openxmlformats.org/drawingml/2006/main">
            <a:r>
              <a:t>정본: veggiecare/frontend/src/pages/about.tsx; veggiecare/README.md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베지케어 기술·AI</a:t>
            </a:r>
          </a:p>
          <a:p xmlns:a="http://schemas.openxmlformats.org/drawingml/2006/main">
            <a:r>
              <a:t>https://veggie.care/technology</a:t>
            </a:r>
          </a:p>
          <a:p xmlns:a="http://schemas.openxmlformats.org/drawingml/2006/main">
            <a:r>
              <a:t>정본: veggiecare/docs/COMMERCIAL_READINESS.md; veggiecare/backend/app/services/oncology_context.py; veggiecare/backend/app/services/oncology_safety.py; veggiecare/backend/app/services/coupang_partners.py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베지케어 업체·Beta 정책</a:t>
            </a:r>
          </a:p>
          <a:p xmlns:a="http://schemas.openxmlformats.org/drawingml/2006/main">
            <a:r>
              <a:t>https://veggie.care/partnerships</a:t>
            </a:r>
          </a:p>
          <a:p xmlns:a="http://schemas.openxmlformats.org/drawingml/2006/main">
            <a:r>
              <a:t>정본: veggiecare/frontend/src/pages/partnerships.tsx; veggiecare/docs/DIRECT_COMMERCE_20261005.md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항암케어 작동 방식</a:t>
            </a:r>
          </a:p>
          <a:p xmlns:a="http://schemas.openxmlformats.org/drawingml/2006/main">
            <a:r>
              <a:t>https://veggie.care/care/oncology/how-it-works</a:t>
            </a:r>
          </a:p>
          <a:p xmlns:a="http://schemas.openxmlformats.org/drawingml/2006/main">
            <a:r>
              <a:t>정본: veggiecare/docs/ONCOLOGY_FULL_AUDIT_20261013.md; veggiecare/docs/ONCOLOGY_MOBILE_MAIL_20261013.md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초기 시장 진입·검증·자금 집행 제안 R7</a:t>
            </a:r>
          </a:p>
          <a:p xmlns:a="http://schemas.openxmlformats.org/drawingml/2006/main">
            <a:r>
              <a:t>https://dreamailab.com/investment/validation-plan.html</a:t>
            </a:r>
          </a:p>
          <a:p xmlns:a="http://schemas.openxmlformats.org/drawingml/2006/main">
            <a:r>
              <a:t>정본: DreamaiLab/docs/investment/early-stage-validation-r7.mjs; DreamaiLab/docs/investment/EARLY_STAGE_VALIDATION_R7_20261015.md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현재 운영·연구·조건부 제공을 구분합니다. 설명용 가상 흐름은 실고객 성과가 아닙니다.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현재 제품과 외부 수락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Beta의 사용 흐름과 실제 상용 성과를 나누어 봅니다.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{"headers":["구분","제품에서 하는 일","이용자가 얻는 가치"],"rows":[["생활 서비스","기록·레시피·챌린지·알림","반복 이용·행동 전환 확인"],["업체·마켓","회원·예약·상품·구매 연결","계약·실 귀속·PG·입금 확인"],["가족 돌봄","가이드·공동 기록·현황판·PDF","임상 검토·동의 실증 필요"],["외부 연계","메일·기기·연구 연계 준비","실수신·기관·연동 별도 확인"]]}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베지케어 기술·AI</a:t>
            </a:r>
          </a:p>
          <a:p xmlns:a="http://schemas.openxmlformats.org/drawingml/2006/main">
            <a:r>
              <a:t>https://veggie.care/technology</a:t>
            </a:r>
          </a:p>
          <a:p xmlns:a="http://schemas.openxmlformats.org/drawingml/2006/main">
            <a:r>
              <a:t>정본: veggiecare/docs/COMMERCIAL_READINESS.md; veggiecare/backend/app/services/oncology_context.py; veggiecare/backend/app/services/oncology_safety.py; veggiecare/backend/app/services/coupang_partners.py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베지케어 업체·Beta 정책</a:t>
            </a:r>
          </a:p>
          <a:p xmlns:a="http://schemas.openxmlformats.org/drawingml/2006/main">
            <a:r>
              <a:t>https://veggie.care/partnerships</a:t>
            </a:r>
          </a:p>
          <a:p xmlns:a="http://schemas.openxmlformats.org/drawingml/2006/main">
            <a:r>
              <a:t>정본: veggiecare/frontend/src/pages/partnerships.tsx; veggiecare/docs/DIRECT_COMMERCE_20261005.md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항암케어 작동 방식</a:t>
            </a:r>
          </a:p>
          <a:p xmlns:a="http://schemas.openxmlformats.org/drawingml/2006/main">
            <a:r>
              <a:t>https://veggie.care/care/oncology/how-it-works</a:t>
            </a:r>
          </a:p>
          <a:p xmlns:a="http://schemas.openxmlformats.org/drawingml/2006/main">
            <a:r>
              <a:t>정본: veggiecare/docs/ONCOLOGY_FULL_AUDIT_20261013.md; veggiecare/docs/ONCOLOGY_MOBILE_MAIL_20261013.md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현재 운영·연구·조건부 제공을 구분합니다. 설명용 가상 흐름은 실고객 성과가 아닙니다.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최근 업데이트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2026년 10월 정본·배포 기록 기준입니다.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생활과 구매: 레시피 재료 준비·구매 연결, 제휴 API 구조·업체 판매 운영과 개인 알림·챌린지를 보강했습니다.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가족 돌봄: 항암·호스피스 교육 73편과 관련 기록, 공동 수행·현황판·모바일 PDF 흐름을 보강했습니다.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다음 확인: 실제 반복 이용과 제휴 귀속·입금, 의료진 콘텐츠 검토·실환자 사용성, 외부 메일 수신을 확인해야 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73편은 콘텐츠 수이며 이용자·임상 효과·실제 돌봄 완료 수가 아닙니다.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베지케어 기술·AI</a:t>
            </a:r>
          </a:p>
          <a:p xmlns:a="http://schemas.openxmlformats.org/drawingml/2006/main">
            <a:r>
              <a:t>https://veggie.care/technology</a:t>
            </a:r>
          </a:p>
          <a:p xmlns:a="http://schemas.openxmlformats.org/drawingml/2006/main">
            <a:r>
              <a:t>정본: veggiecare/docs/COMMERCIAL_READINESS.md; veggiecare/backend/app/services/oncology_context.py; veggiecare/backend/app/services/oncology_safety.py; veggiecare/backend/app/services/coupang_partners.py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항암케어 작동 방식</a:t>
            </a:r>
          </a:p>
          <a:p xmlns:a="http://schemas.openxmlformats.org/drawingml/2006/main">
            <a:r>
              <a:t>https://veggie.care/care/oncology/how-it-works</a:t>
            </a:r>
          </a:p>
          <a:p xmlns:a="http://schemas.openxmlformats.org/drawingml/2006/main">
            <a:r>
              <a:t>정본: veggiecare/docs/ONCOLOGY_FULL_AUDIT_20261013.md; veggiecare/docs/ONCOLOGY_MOBILE_MAIL_20261013.md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현재 운영·연구·조건부 제공을 구분합니다. 설명용 가상 흐름은 실고객 성과가 아닙니다.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생활 플랫폼이 축적하려는 가치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정보를 읽은 뒤 실제 행동과 다음 관찰이 이어지는 구조입니다.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개인 가치: 내 취향·제약과 생활 기록을 기준으로 먹고 준비하고 지속하는 선택을 돕습니다.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파트너 가치: 필요한 콘텐츠·상품·서비스와 이용자의 접점을 만듭니다. 실제 전환·재사용과 운영 비용으로 가치를 확인합니다.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돌봄 확장: 관찰 사실·수행·시간·출처를 이어 인계 품질을 검증합니다. 치료 효과와 연구 데이터 활용은 별도 검토합니다.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베지케어 소개·철학</a:t>
            </a:r>
          </a:p>
          <a:p xmlns:a="http://schemas.openxmlformats.org/drawingml/2006/main">
            <a:r>
              <a:t>https://veggie.care/about</a:t>
            </a:r>
          </a:p>
          <a:p xmlns:a="http://schemas.openxmlformats.org/drawingml/2006/main">
            <a:r>
              <a:t>정본: veggiecare/frontend/src/pages/about.tsx; veggiecare/README.md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베지케어 기술·AI</a:t>
            </a:r>
          </a:p>
          <a:p xmlns:a="http://schemas.openxmlformats.org/drawingml/2006/main">
            <a:r>
              <a:t>https://veggie.care/technology</a:t>
            </a:r>
          </a:p>
          <a:p xmlns:a="http://schemas.openxmlformats.org/drawingml/2006/main">
            <a:r>
              <a:t>정본: veggiecare/docs/COMMERCIAL_READINESS.md; veggiecare/backend/app/services/oncology_context.py; veggiecare/backend/app/services/oncology_safety.py; veggiecare/backend/app/services/coupang_partners.py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항암케어 작동 방식</a:t>
            </a:r>
          </a:p>
          <a:p xmlns:a="http://schemas.openxmlformats.org/drawingml/2006/main">
            <a:r>
              <a:t>https://veggie.care/care/oncology/how-it-works</a:t>
            </a:r>
          </a:p>
          <a:p xmlns:a="http://schemas.openxmlformats.org/drawingml/2006/main">
            <a:r>
              <a:t>정본: veggiecare/docs/ONCOLOGY_FULL_AUDIT_20261013.md; veggiecare/docs/ONCOLOGY_MOBILE_MAIL_20261013.md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현재 운영·연구·조건부 제공을 구분합니다. 설명용 가상 흐름은 실고객 성과가 아닙니다.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생활 실천과 가족 돌봄의 다음 협력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전문업체·콘텐츠·기관·투자 파트너와 역할에 맞는 과업을 정합니다.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협력 과업: 레시피 이후 행동·반복 기록·구매 연결 또는 동의 기반 돌봄 전달의 사용성을 확인합니다.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사업 협의: 수익 경로별 계약·지원 비용·실제 입금과 콘텐츠·데이터 권리를 대조해 투자·사업 조건을 협의합니다.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베지케어 소개·철학</a:t>
            </a:r>
          </a:p>
          <a:p xmlns:a="http://schemas.openxmlformats.org/drawingml/2006/main">
            <a:r>
              <a:t>https://veggie.care/about</a:t>
            </a:r>
          </a:p>
          <a:p xmlns:a="http://schemas.openxmlformats.org/drawingml/2006/main">
            <a:r>
              <a:t>정본: veggiecare/frontend/src/pages/about.tsx; veggiecare/README.md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베지케어 기술·AI</a:t>
            </a:r>
          </a:p>
          <a:p xmlns:a="http://schemas.openxmlformats.org/drawingml/2006/main">
            <a:r>
              <a:t>https://veggie.care/technology</a:t>
            </a:r>
          </a:p>
          <a:p xmlns:a="http://schemas.openxmlformats.org/drawingml/2006/main">
            <a:r>
              <a:t>정본: veggiecare/docs/COMMERCIAL_READINESS.md; veggiecare/backend/app/services/oncology_context.py; veggiecare/backend/app/services/oncology_safety.py; veggiecare/backend/app/services/coupang_partners.py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베지케어 업체·Beta 정책</a:t>
            </a:r>
          </a:p>
          <a:p xmlns:a="http://schemas.openxmlformats.org/drawingml/2006/main">
            <a:r>
              <a:t>https://veggie.care/partnerships</a:t>
            </a:r>
          </a:p>
          <a:p xmlns:a="http://schemas.openxmlformats.org/drawingml/2006/main">
            <a:r>
              <a:t>정본: veggiecare/frontend/src/pages/partnerships.tsx; veggiecare/docs/DIRECT_COMMERCE_20261005.md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항암케어 작동 방식</a:t>
            </a:r>
          </a:p>
          <a:p xmlns:a="http://schemas.openxmlformats.org/drawingml/2006/main">
            <a:r>
              <a:t>https://veggie.care/care/oncology/how-it-works</a:t>
            </a:r>
          </a:p>
          <a:p xmlns:a="http://schemas.openxmlformats.org/drawingml/2006/main">
            <a:r>
              <a:t>정본: veggiecare/docs/ONCOLOGY_FULL_AUDIT_20261013.md; veggiecare/docs/ONCOLOGY_MOBILE_MAIL_20261013.md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현재 운영·연구·조건부 제공을 구분합니다. 설명용 가상 흐름은 실고객 성과가 아닙니다.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a39086a88df42db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ded32e231674c4f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563b95cea9543c7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2cd47570aa84046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212f750ba454d19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acabeb52d15404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A14F18C7-2CED-4DCB-BE48-A2E39F4E952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9E1C499E-4C83-4F7B-B582-EAB1E2A6B7A1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EB7DE676-0039-4332-A62D-68453743D7E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E419A5AF-9176-482B-A4B3-5A54C0D431B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314DCBDF-E9F2-4602-817C-11B074FF5DFC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B77B61A4-8947-46A2-9BF1-2308E2AD72B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254ABD06-008F-467B-A0F9-8FFEEDED3375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B30C3642-5BAE-4BC3-BDF2-DAC92B6425F7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86206ED3-E9E4-43FB-94A9-3B0DC4A06BB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9D31CAE8-E94E-4565-A01B-E2CADAC0673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55dd02882a140b0" /><Relationship Type="http://schemas.openxmlformats.org/officeDocument/2006/relationships/slideLayout" Target="/ppt/slideLayouts/slideLayout1.xml" Id="Re9faf2c927f94f7a" /><Relationship Type="http://schemas.openxmlformats.org/officeDocument/2006/relationships/slideLayout" Target="/ppt/slideLayouts/slideLayout2.xml" Id="R8dd274c0022a4af5" /><Relationship Type="http://schemas.openxmlformats.org/officeDocument/2006/relationships/slideLayout" Target="/ppt/slideLayouts/slideLayout3.xml" Id="R3d6273416e154801" /><Relationship Type="http://schemas.openxmlformats.org/officeDocument/2006/relationships/slideLayout" Target="/ppt/slideLayouts/slideLayout4.xml" Id="R9de2c532dee04dc1" /><Relationship Type="http://schemas.openxmlformats.org/officeDocument/2006/relationships/slideLayout" Target="/ppt/slideLayouts/slideLayout5.xml" Id="R3c40bf176ce34c58" /><Relationship Type="http://schemas.openxmlformats.org/officeDocument/2006/relationships/slideLayout" Target="/ppt/slideLayouts/slideLayout6.xml" Id="R51d9f46fc2464284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9faf2c927f94f7a"/>
    <p:sldLayoutId xmlns:r="http://schemas.openxmlformats.org/officeDocument/2006/relationships" id="2147483650" r:id="R8dd274c0022a4af5"/>
    <p:sldLayoutId xmlns:r="http://schemas.openxmlformats.org/officeDocument/2006/relationships" id="2147483651" r:id="R3d6273416e154801"/>
    <p:sldLayoutId xmlns:r="http://schemas.openxmlformats.org/officeDocument/2006/relationships" id="2147483652" r:id="R9de2c532dee04dc1"/>
    <p:sldLayoutId xmlns:r="http://schemas.openxmlformats.org/officeDocument/2006/relationships" id="2147483653" r:id="R3c40bf176ce34c58"/>
    <p:sldLayoutId xmlns:r="http://schemas.openxmlformats.org/officeDocument/2006/relationships" id="2147483654" r:id="R51d9f46fc2464284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b6487058404420c" /><Relationship Type="http://schemas.openxmlformats.org/officeDocument/2006/relationships/notesSlide" Target="/ppt/notesSlides/notesSlide1.xml" Id="Rc2b842b88fc64a8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fb11bead3e54a30" /><Relationship Type="http://schemas.openxmlformats.org/officeDocument/2006/relationships/notesSlide" Target="/ppt/notesSlides/notesSlide2.xml" Id="R2299acb989dc4360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30c9c20cba743e6" /><Relationship Type="http://schemas.openxmlformats.org/officeDocument/2006/relationships/notesSlide" Target="/ppt/notesSlides/notesSlide3.xml" Id="R14847801f5e84973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60d9d1c52c543f1" /><Relationship Type="http://schemas.openxmlformats.org/officeDocument/2006/relationships/notesSlide" Target="/ppt/notesSlides/notesSlide4.xml" Id="R45063d9b0a8e428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9ebee8c635a4010" /><Relationship Type="http://schemas.openxmlformats.org/officeDocument/2006/relationships/notesSlide" Target="/ppt/notesSlides/notesSlide5.xml" Id="Reabdb57f700b426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b20c8121e614130" /><Relationship Type="http://schemas.openxmlformats.org/officeDocument/2006/relationships/notesSlide" Target="/ppt/notesSlides/notesSlide6.xml" Id="Ref9e758198284ba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07d75eb37a74c01" /><Relationship Type="http://schemas.openxmlformats.org/officeDocument/2006/relationships/image" Target="/ppt/media/image.png" Id="R7c1cbf49ea914b29" /><Relationship Type="http://schemas.openxmlformats.org/officeDocument/2006/relationships/notesSlide" Target="/ppt/notesSlides/notesSlide7.xml" Id="R8b09dd8e92c1441f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a4cd80607e54c33" /><Relationship Type="http://schemas.openxmlformats.org/officeDocument/2006/relationships/notesSlide" Target="/ppt/notesSlides/notesSlide8.xml" Id="R1a06644c9295423b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a3ddac2c08843ee" /><Relationship Type="http://schemas.openxmlformats.org/officeDocument/2006/relationships/image" Target="/ppt/media/image2.png" Id="Rb2ff3138323a4881" /><Relationship Type="http://schemas.openxmlformats.org/officeDocument/2006/relationships/notesSlide" Target="/ppt/notesSlides/notesSlide9.xml" Id="R59d8b897f8a44779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440a3d1af3c4328" /><Relationship Type="http://schemas.openxmlformats.org/officeDocument/2006/relationships/notesSlide" Target="/ppt/notesSlides/notesSlide10.xml" Id="R60ac9e56df584d3a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f5a317926044324" /><Relationship Type="http://schemas.openxmlformats.org/officeDocument/2006/relationships/notesSlide" Target="/ppt/notesSlides/notesSlide11.xml" Id="R5ec02db9549e4b76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00bd7992eef4a98" /><Relationship Type="http://schemas.openxmlformats.org/officeDocument/2006/relationships/notesSlide" Target="/ppt/notesSlides/notesSlide12.xml" Id="R8c420d73cdbc4fff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474f4311f3a4d8f" /><Relationship Type="http://schemas.openxmlformats.org/officeDocument/2006/relationships/notesSlide" Target="/ppt/notesSlides/notesSlide13.xml" Id="R0607db512c9841ca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002a0134bfb4378" /><Relationship Type="http://schemas.openxmlformats.org/officeDocument/2006/relationships/notesSlide" Target="/ppt/notesSlides/notesSlide14.xml" Id="R1fb45223b4ee47a2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6f72e7fb13147b7" /><Relationship Type="http://schemas.openxmlformats.org/officeDocument/2006/relationships/notesSlide" Target="/ppt/notesSlides/notesSlide15.xml" Id="R4c686520be9a419d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78b71ac08e043eb" /><Relationship Type="http://schemas.openxmlformats.org/officeDocument/2006/relationships/notesSlide" Target="/ppt/notesSlides/notesSlide16.xml" Id="R4f46d4de599340e0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2507e0066e942f1" /><Relationship Type="http://schemas.openxmlformats.org/officeDocument/2006/relationships/notesSlide" Target="/ppt/notesSlides/notesSlide17.xml" Id="Re6f7c955d1c14442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e3a0f64e02848ae" /><Relationship Type="http://schemas.openxmlformats.org/officeDocument/2006/relationships/notesSlide" Target="/ppt/notesSlides/notesSlide18.xml" Id="R7ace64fbdfaf489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72B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VEGGIECARE / COMPANY IR">
            <a:extLst xmlns:a="http://schemas.openxmlformats.org/drawingml/2006/main">
              <a:ext uri="{FF2B5EF4-FFF2-40B4-BE49-F238E27FC236}">
                <a16:creationId xmlns:a16="http://schemas.microsoft.com/office/drawing/2014/main" id="{D310F809-A281-4A2C-B229-119D404D6F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10382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1">
                <a:solidFill>
                  <a:srgbClr val="D9E5E0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275" b="1">
                <a:solidFill>
                  <a:srgbClr val="D9E5E0"/>
                </a:solidFill>
                <a:latin typeface="NanumSquare"/>
                <a:ea typeface="NanumSquare"/>
                <a:cs typeface="NanumSquare"/>
              </a:defRPr>
            </a:pPr>
            <a:r>
              <a:rPr sz="1275" b="1">
                <a:solidFill>
                  <a:srgbClr val="D9E5E0"/>
                </a:solidFill>
                <a:latin typeface="NanumSquare"/>
                <a:ea typeface="NanumSquare"/>
                <a:cs typeface="NanumSquare"/>
              </a:rPr>
              <a:t>VEGGIECARE / COMPANY IR</a:t>
            </a:r>
          </a:p>
        </p:txBody>
      </p:sp>
      <p:sp>
        <p:nvSpPr>
          <p:cNvPr id="2" name="01">
            <a:extLst xmlns:a="http://schemas.openxmlformats.org/drawingml/2006/main">
              <a:ext uri="{FF2B5EF4-FFF2-40B4-BE49-F238E27FC236}">
                <a16:creationId xmlns:a16="http://schemas.microsoft.com/office/drawing/2014/main" id="{1B2E06E2-9FD0-4637-9A76-74B73D0C07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23850"/>
            <a:ext cx="5334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0">
                <a:solidFill>
                  <a:srgbClr val="D9E5E0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D9E5E0"/>
                </a:solidFill>
                <a:latin typeface="NanumSquare"/>
                <a:ea typeface="NanumSquare"/>
                <a:cs typeface="NanumSquare"/>
              </a:defRPr>
            </a:pPr>
            <a:r>
              <a:rPr sz="1275" b="0">
                <a:solidFill>
                  <a:srgbClr val="D9E5E0"/>
                </a:solidFill>
                <a:latin typeface="NanumSquare"/>
                <a:ea typeface="NanumSquare"/>
                <a:cs typeface="NanumSquare"/>
              </a:rPr>
              <a:t>01</a:t>
            </a:r>
          </a:p>
        </p:txBody>
      </p:sp>
      <p:sp>
        <p:nvSpPr>
          <p:cNvPr id="3" name="베지케어">
            <a:extLst xmlns:a="http://schemas.openxmlformats.org/drawingml/2006/main">
              <a:ext uri="{FF2B5EF4-FFF2-40B4-BE49-F238E27FC236}">
                <a16:creationId xmlns:a16="http://schemas.microsoft.com/office/drawing/2014/main" id="{E7F1DA0F-8F9F-4D59-8610-DC7D1BFB41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90650"/>
            <a:ext cx="109728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4875" b="1">
                <a:solidFill>
                  <a:srgbClr val="FFFFF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4875" b="1">
                <a:solidFill>
                  <a:srgbClr val="FFFFFF"/>
                </a:solidFill>
                <a:latin typeface="NanumSquare"/>
                <a:ea typeface="NanumSquare"/>
                <a:cs typeface="NanumSquare"/>
              </a:defRPr>
            </a:pPr>
            <a:r>
              <a:rPr sz="4875" b="1">
                <a:solidFill>
                  <a:srgbClr val="FFFFFF"/>
                </a:solidFill>
                <a:latin typeface="NanumSquare"/>
                <a:ea typeface="NanumSquare"/>
                <a:cs typeface="NanumSquare"/>
              </a:rPr>
              <a:t>베지케어</a:t>
            </a:r>
          </a:p>
        </p:txBody>
      </p:sp>
      <p:sp>
        <p:nvSpPr>
          <p:cNvPr id="4" name="나에게 맞는 채식과 영양을&#10;매일의 실천으로 연결합니다">
            <a:extLst xmlns:a="http://schemas.openxmlformats.org/drawingml/2006/main">
              <a:ext uri="{FF2B5EF4-FFF2-40B4-BE49-F238E27FC236}">
                <a16:creationId xmlns:a16="http://schemas.microsoft.com/office/drawing/2014/main" id="{E8C8D6D0-6860-4AE0-A097-0DD4473116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19375"/>
            <a:ext cx="10972800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4275" b="1">
                <a:solidFill>
                  <a:srgbClr val="FFFFF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4275" b="1">
                <a:solidFill>
                  <a:srgbClr val="FFFFFF"/>
                </a:solidFill>
                <a:latin typeface="NanumSquare"/>
                <a:ea typeface="NanumSquare"/>
                <a:cs typeface="NanumSquare"/>
              </a:defRPr>
            </a:pPr>
            <a:r>
              <a:rPr sz="4275" b="1">
                <a:solidFill>
                  <a:srgbClr val="FFFFFF"/>
                </a:solidFill>
                <a:latin typeface="NanumSquare"/>
                <a:ea typeface="NanumSquare"/>
                <a:cs typeface="NanumSquare"/>
              </a:rPr>
              <a:t>나에게 맞는 채식과 영양을</a:t>
            </a:r>
          </a:p>
          <a:p xmlns:a="http://schemas.openxmlformats.org/drawingml/2006/main">
            <a:pPr>
              <a:defRPr sz="4275" b="1">
                <a:solidFill>
                  <a:srgbClr val="FFFFFF"/>
                </a:solidFill>
                <a:latin typeface="NanumSquare"/>
                <a:ea typeface="NanumSquare"/>
                <a:cs typeface="NanumSquare"/>
              </a:defRPr>
            </a:pPr>
            <a:r>
              <a:rPr sz="4275" b="1">
                <a:solidFill>
                  <a:srgbClr val="FFFFFF"/>
                </a:solidFill>
                <a:latin typeface="NanumSquare"/>
                <a:ea typeface="NanumSquare"/>
                <a:cs typeface="NanumSquare"/>
              </a:rPr>
              <a:t>매일의 실천으로 연결합니다</a:t>
            </a:r>
          </a:p>
        </p:txBody>
      </p:sp>
      <p:sp>
        <p:nvSpPr>
          <p:cNvPr id="5" name="채식·영양의 기록과 탐색을 레시피·준비·구매·습관으로 연결하고, 별도">
            <a:extLst xmlns:a="http://schemas.openxmlformats.org/drawingml/2006/main">
              <a:ext uri="{FF2B5EF4-FFF2-40B4-BE49-F238E27FC236}">
                <a16:creationId xmlns:a16="http://schemas.microsoft.com/office/drawing/2014/main" id="{F5EF0EF7-DB64-4781-818B-77A02644E6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52975"/>
            <a:ext cx="10572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0">
                <a:solidFill>
                  <a:srgbClr val="D9E5E0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D9E5E0"/>
                </a:solidFill>
                <a:latin typeface="NanumSquare"/>
                <a:ea typeface="NanumSquare"/>
                <a:cs typeface="NanumSquare"/>
              </a:defRPr>
            </a:pPr>
            <a:r>
              <a:rPr sz="1950" b="0">
                <a:solidFill>
                  <a:srgbClr val="D9E5E0"/>
                </a:solidFill>
                <a:latin typeface="NanumSquare"/>
                <a:ea typeface="NanumSquare"/>
                <a:cs typeface="NanumSquare"/>
              </a:rPr>
              <a:t>채식·영양의 기록과 탐색을 레시피·준비·구매·습관으로 연결하고, 별도 동의의 항암 가족 돌봄으로 확장하는 생활 플랫폼</a:t>
            </a:r>
          </a:p>
        </p:txBody>
      </p:sp>
      <p:sp>
        <p:nvSpPr>
          <p:cNvPr id="6" name="2026-10-15 개정 · 기업·제품 소개">
            <a:extLst xmlns:a="http://schemas.openxmlformats.org/drawingml/2006/main">
              <a:ext uri="{FF2B5EF4-FFF2-40B4-BE49-F238E27FC236}">
                <a16:creationId xmlns:a16="http://schemas.microsoft.com/office/drawing/2014/main" id="{6B416D15-AFBA-4DDC-94BF-6D34E0F8CA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91225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75" b="0">
                <a:solidFill>
                  <a:srgbClr val="D9E5E0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575" b="0">
                <a:solidFill>
                  <a:srgbClr val="D9E5E0"/>
                </a:solidFill>
                <a:latin typeface="NanumSquare"/>
                <a:ea typeface="NanumSquare"/>
                <a:cs typeface="NanumSquare"/>
              </a:defRPr>
            </a:pPr>
            <a:r>
              <a:rPr sz="1575" b="0">
                <a:solidFill>
                  <a:srgbClr val="D9E5E0"/>
                </a:solidFill>
                <a:latin typeface="NanumSquare"/>
                <a:ea typeface="NanumSquare"/>
                <a:cs typeface="NanumSquare"/>
              </a:rPr>
              <a:t>2026-10-15 개정 · 기업·제품 소개</a:t>
            </a:r>
          </a:p>
        </p:txBody>
      </p:sp>
      <p:sp>
        <p:nvSpPr>
          <p:cNvPr id="7" name="2026-10-15 · veggie.care/ir · 기업·제품 소개">
            <a:extLst xmlns:a="http://schemas.openxmlformats.org/drawingml/2006/main">
              <a:ext uri="{FF2B5EF4-FFF2-40B4-BE49-F238E27FC236}">
                <a16:creationId xmlns:a16="http://schemas.microsoft.com/office/drawing/2014/main" id="{D0BB9488-B9FE-4E72-B911-8142B91B5B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29400"/>
            <a:ext cx="1097280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900" b="0">
                <a:solidFill>
                  <a:srgbClr val="D9E5E0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D9E5E0"/>
                </a:solidFill>
                <a:latin typeface="NanumSquare"/>
                <a:ea typeface="NanumSquare"/>
                <a:cs typeface="NanumSquare"/>
              </a:defRPr>
            </a:pPr>
            <a:r>
              <a:rPr sz="900" b="0">
                <a:solidFill>
                  <a:srgbClr val="D9E5E0"/>
                </a:solidFill>
                <a:latin typeface="NanumSquare"/>
                <a:ea typeface="NanumSquare"/>
                <a:cs typeface="NanumSquare"/>
              </a:rPr>
              <a:t>2026-10-15 · veggie.care/ir · 기업·제품 소개</a:t>
            </a:r>
          </a:p>
        </p:txBody>
      </p:sp>
    </p:spTree>
    <p:extLst>
      <p:ext uri="{BB962C8B-B14F-4D97-AF65-F5344CB8AC3E}">
        <p14:creationId xmlns:p14="http://schemas.microsoft.com/office/powerpoint/2010/main" val="29567158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VEGGIECARE / COMPANY IR">
            <a:extLst xmlns:a="http://schemas.openxmlformats.org/drawingml/2006/main">
              <a:ext uri="{FF2B5EF4-FFF2-40B4-BE49-F238E27FC236}">
                <a16:creationId xmlns:a16="http://schemas.microsoft.com/office/drawing/2014/main" id="{6D194E90-6C88-401D-9DAF-4239EBA5AC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10382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27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1275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VEGGIECARE / COMPANY IR</a:t>
            </a:r>
          </a:p>
        </p:txBody>
      </p:sp>
      <p:sp>
        <p:nvSpPr>
          <p:cNvPr id="2" name="02">
            <a:extLst xmlns:a="http://schemas.openxmlformats.org/drawingml/2006/main">
              <a:ext uri="{FF2B5EF4-FFF2-40B4-BE49-F238E27FC236}">
                <a16:creationId xmlns:a16="http://schemas.microsoft.com/office/drawing/2014/main" id="{6406988B-9D50-47E4-86CF-FA5630E296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23850"/>
            <a:ext cx="5334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0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1275" b="0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02</a:t>
            </a:r>
          </a:p>
        </p:txBody>
      </p:sp>
      <p:sp>
        <p:nvSpPr>
          <p:cNvPr id="3" name="채식·영양 생활의 연결">
            <a:extLst xmlns:a="http://schemas.openxmlformats.org/drawingml/2006/main">
              <a:ext uri="{FF2B5EF4-FFF2-40B4-BE49-F238E27FC236}">
                <a16:creationId xmlns:a16="http://schemas.microsoft.com/office/drawing/2014/main" id="{EA988E83-7F81-4FD0-A015-BECAB46111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97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300" b="1">
                <a:solidFill>
                  <a:srgbClr val="142821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142821"/>
                </a:solidFill>
                <a:latin typeface="NanumSquare"/>
                <a:ea typeface="NanumSquare"/>
                <a:cs typeface="NanumSquare"/>
              </a:defRPr>
            </a:pPr>
            <a:r>
              <a:rPr sz="3300" b="1">
                <a:solidFill>
                  <a:srgbClr val="142821"/>
                </a:solidFill>
                <a:latin typeface="NanumSquare"/>
                <a:ea typeface="NanumSquare"/>
                <a:cs typeface="NanumSquare"/>
              </a:rPr>
              <a:t>채식·영양 생활의 연결</a:t>
            </a:r>
          </a:p>
        </p:txBody>
      </p:sp>
      <p:sp>
        <p:nvSpPr>
          <p:cNvPr id="4" name="취향과 제약에 맞는 정보를 오늘의 식사와 기록에 사용합니다.">
            <a:extLst xmlns:a="http://schemas.openxmlformats.org/drawingml/2006/main">
              <a:ext uri="{FF2B5EF4-FFF2-40B4-BE49-F238E27FC236}">
                <a16:creationId xmlns:a16="http://schemas.microsoft.com/office/drawing/2014/main" id="{FD48154F-689A-4133-BD93-280AE37DE6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95450"/>
            <a:ext cx="109728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pPr>
            <a:r>
              <a:rPr sz="1950" b="0">
                <a:solidFill>
                  <a:srgbClr val="465B52"/>
                </a:solidFill>
                <a:latin typeface="NanumSquare"/>
                <a:ea typeface="NanumSquare"/>
                <a:cs typeface="NanumSquare"/>
              </a:rPr>
              <a:t>취향과 제약에 맞는 정보를 오늘의 식사와 기록에 사용합니다.</a:t>
            </a:r>
          </a:p>
        </p:txBody>
      </p:sp>
      <p:sp>
        <p:nvSpPr>
          <p:cNvPr id="5" name="이용자의 문제">
            <a:extLst xmlns:a="http://schemas.openxmlformats.org/drawingml/2006/main">
              <a:ext uri="{FF2B5EF4-FFF2-40B4-BE49-F238E27FC236}">
                <a16:creationId xmlns:a16="http://schemas.microsoft.com/office/drawing/2014/main" id="{D6D31F1E-F707-4FE6-AB96-C97D9137BD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09850"/>
            <a:ext cx="2000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이용자의 문제</a:t>
            </a:r>
          </a:p>
        </p:txBody>
      </p:sp>
      <p:sp>
        <p:nvSpPr>
          <p:cNvPr id="6" name="먹을 수 있는 음식과 취향은 다른데 레시피·영양 정보·장보기·생활 기">
            <a:extLst xmlns:a="http://schemas.openxmlformats.org/drawingml/2006/main">
              <a:ext uri="{FF2B5EF4-FFF2-40B4-BE49-F238E27FC236}">
                <a16:creationId xmlns:a16="http://schemas.microsoft.com/office/drawing/2014/main" id="{ACC0B6A9-DFED-4CE3-9420-9BBB0347EC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2609850"/>
            <a:ext cx="87249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465B52"/>
                </a:solidFill>
                <a:latin typeface="NanumSquare"/>
                <a:ea typeface="NanumSquare"/>
                <a:cs typeface="NanumSquare"/>
              </a:rPr>
              <a:t>먹을 수 있는 음식과 취향은 다른데 레시피·영양 정보·장보기·생활 기록이 따로 움직입니다.</a:t>
            </a:r>
          </a:p>
        </p:txBody>
      </p:sp>
      <p:sp>
        <p:nvSpPr>
          <p:cNvPr id="7" name="베지케어의 가치">
            <a:extLst xmlns:a="http://schemas.openxmlformats.org/drawingml/2006/main">
              <a:ext uri="{FF2B5EF4-FFF2-40B4-BE49-F238E27FC236}">
                <a16:creationId xmlns:a16="http://schemas.microsoft.com/office/drawing/2014/main" id="{DED2F198-C1CD-404C-9088-A302564461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52850"/>
            <a:ext cx="2000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베지케어의 가치</a:t>
            </a:r>
          </a:p>
        </p:txBody>
      </p:sp>
      <p:sp>
        <p:nvSpPr>
          <p:cNvPr id="8" name="채식 유형·식사와 생활 기록을 레시피·영양 정보·맛집·커뮤니티와 연결">
            <a:extLst xmlns:a="http://schemas.openxmlformats.org/drawingml/2006/main">
              <a:ext uri="{FF2B5EF4-FFF2-40B4-BE49-F238E27FC236}">
                <a16:creationId xmlns:a16="http://schemas.microsoft.com/office/drawing/2014/main" id="{16BCAAD7-ADBA-45AE-A3FF-B2401448E4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3752850"/>
            <a:ext cx="87249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465B52"/>
                </a:solidFill>
                <a:latin typeface="NanumSquare"/>
                <a:ea typeface="NanumSquare"/>
                <a:cs typeface="NanumSquare"/>
              </a:rPr>
              <a:t>채식 유형·식사와 생활 기록을 레시피·영양 정보·맛집·커뮤니티와 연결해 일상에서 실행하도록 합니다.</a:t>
            </a:r>
          </a:p>
        </p:txBody>
      </p:sp>
      <p:sp>
        <p:nvSpPr>
          <p:cNvPr id="9" name="확장 방향">
            <a:extLst xmlns:a="http://schemas.openxmlformats.org/drawingml/2006/main">
              <a:ext uri="{FF2B5EF4-FFF2-40B4-BE49-F238E27FC236}">
                <a16:creationId xmlns:a16="http://schemas.microsoft.com/office/drawing/2014/main" id="{A2728057-9CBA-4CE0-B299-11A167F770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95850"/>
            <a:ext cx="2000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확장 방향</a:t>
            </a:r>
          </a:p>
        </p:txBody>
      </p:sp>
      <p:sp>
        <p:nvSpPr>
          <p:cNvPr id="10" name="운동·회복과 가족 돌봄으로 기록의 범위를 넓힙니다. 이용 목적과 민감">
            <a:extLst xmlns:a="http://schemas.openxmlformats.org/drawingml/2006/main">
              <a:ext uri="{FF2B5EF4-FFF2-40B4-BE49-F238E27FC236}">
                <a16:creationId xmlns:a16="http://schemas.microsoft.com/office/drawing/2014/main" id="{41E7D944-411E-4FA2-BEEB-7BC393C9CE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4895850"/>
            <a:ext cx="87249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465B52"/>
                </a:solidFill>
                <a:latin typeface="NanumSquare"/>
                <a:ea typeface="NanumSquare"/>
                <a:cs typeface="NanumSquare"/>
              </a:rPr>
              <a:t>운동·회복과 가족 돌봄으로 기록의 범위를 넓힙니다. 이용 목적과 민감정보 권한은 각각 구분합니다.</a:t>
            </a:r>
          </a:p>
        </p:txBody>
      </p:sp>
      <p:sp>
        <p:nvSpPr>
          <p:cNvPr id="11" name="2026-10-15 · veggie.care/ir · 기업·제품 소개">
            <a:extLst xmlns:a="http://schemas.openxmlformats.org/drawingml/2006/main">
              <a:ext uri="{FF2B5EF4-FFF2-40B4-BE49-F238E27FC236}">
                <a16:creationId xmlns:a16="http://schemas.microsoft.com/office/drawing/2014/main" id="{6FC7F023-81EE-4079-8A56-2358AE0D80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29400"/>
            <a:ext cx="1097280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9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pPr>
            <a:r>
              <a:rPr sz="900" b="0">
                <a:solidFill>
                  <a:srgbClr val="465B52"/>
                </a:solidFill>
                <a:latin typeface="NanumSquare"/>
                <a:ea typeface="NanumSquare"/>
                <a:cs typeface="NanumSquare"/>
              </a:rPr>
              <a:t>2026-10-15 · veggie.care/ir · 기업·제품 소개</a:t>
            </a:r>
          </a:p>
        </p:txBody>
      </p:sp>
    </p:spTree>
    <p:extLst>
      <p:ext uri="{BB962C8B-B14F-4D97-AF65-F5344CB8AC3E}">
        <p14:creationId xmlns:p14="http://schemas.microsoft.com/office/powerpoint/2010/main" val="181364032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VEGGIECARE / COMPANY IR">
            <a:extLst xmlns:a="http://schemas.openxmlformats.org/drawingml/2006/main">
              <a:ext uri="{FF2B5EF4-FFF2-40B4-BE49-F238E27FC236}">
                <a16:creationId xmlns:a16="http://schemas.microsoft.com/office/drawing/2014/main" id="{FC1CFFA6-F3E8-453D-80F8-81BEEA33CA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10382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27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1275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VEGGIECARE / COMPANY IR</a:t>
            </a:r>
          </a:p>
        </p:txBody>
      </p:sp>
      <p:sp>
        <p:nvSpPr>
          <p:cNvPr id="2" name="03">
            <a:extLst xmlns:a="http://schemas.openxmlformats.org/drawingml/2006/main">
              <a:ext uri="{FF2B5EF4-FFF2-40B4-BE49-F238E27FC236}">
                <a16:creationId xmlns:a16="http://schemas.microsoft.com/office/drawing/2014/main" id="{8856B2C9-4B7A-4C40-A769-8DF7705152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23850"/>
            <a:ext cx="5334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0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1275" b="0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03</a:t>
            </a:r>
          </a:p>
        </p:txBody>
      </p:sp>
      <p:sp>
        <p:nvSpPr>
          <p:cNvPr id="3" name="첫 이용자와 구매 과업">
            <a:extLst xmlns:a="http://schemas.openxmlformats.org/drawingml/2006/main">
              <a:ext uri="{FF2B5EF4-FFF2-40B4-BE49-F238E27FC236}">
                <a16:creationId xmlns:a16="http://schemas.microsoft.com/office/drawing/2014/main" id="{9A9D474F-0504-40AD-BA1D-721A1A8E00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97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300" b="1">
                <a:solidFill>
                  <a:srgbClr val="142821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142821"/>
                </a:solidFill>
                <a:latin typeface="NanumSquare"/>
                <a:ea typeface="NanumSquare"/>
                <a:cs typeface="NanumSquare"/>
              </a:defRPr>
            </a:pPr>
            <a:r>
              <a:rPr sz="3300" b="1">
                <a:solidFill>
                  <a:srgbClr val="142821"/>
                </a:solidFill>
                <a:latin typeface="NanumSquare"/>
                <a:ea typeface="NanumSquare"/>
                <a:cs typeface="NanumSquare"/>
              </a:rPr>
              <a:t>첫 이용자와 구매 과업</a:t>
            </a:r>
          </a:p>
        </p:txBody>
      </p:sp>
      <p:sp>
        <p:nvSpPr>
          <p:cNvPr id="4" name="생활 실천과 가족 돌봄은 고객·구매 이유를 따로 검증합니다.">
            <a:extLst xmlns:a="http://schemas.openxmlformats.org/drawingml/2006/main">
              <a:ext uri="{FF2B5EF4-FFF2-40B4-BE49-F238E27FC236}">
                <a16:creationId xmlns:a16="http://schemas.microsoft.com/office/drawing/2014/main" id="{DCB0E05D-CC84-4972-92DC-9AAD7DEB36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95450"/>
            <a:ext cx="109728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pPr>
            <a:r>
              <a:rPr sz="1950" b="0">
                <a:solidFill>
                  <a:srgbClr val="465B52"/>
                </a:solidFill>
                <a:latin typeface="NanumSquare"/>
                <a:ea typeface="NanumSquare"/>
                <a:cs typeface="NanumSquare"/>
              </a:rPr>
              <a:t>생활 실천과 가족 돌봄은 고객·구매 이유를 따로 검증합니다.</a:t>
            </a:r>
          </a:p>
        </p:txBody>
      </p:sp>
      <p:sp>
        <p:nvSpPr>
          <p:cNvPr id="5" name="생활의 초점">
            <a:extLst xmlns:a="http://schemas.openxmlformats.org/drawingml/2006/main">
              <a:ext uri="{FF2B5EF4-FFF2-40B4-BE49-F238E27FC236}">
                <a16:creationId xmlns:a16="http://schemas.microsoft.com/office/drawing/2014/main" id="{E77CB6D8-6530-4FB8-B110-4A8E060C4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09850"/>
            <a:ext cx="2000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생활의 초점</a:t>
            </a:r>
          </a:p>
        </p:txBody>
      </p:sp>
      <p:sp>
        <p:nvSpPr>
          <p:cNvPr id="6" name="한국어 채식·영양 정보를 찾고 직접 식사를 준비하는 이용자의 취향·제">
            <a:extLst xmlns:a="http://schemas.openxmlformats.org/drawingml/2006/main">
              <a:ext uri="{FF2B5EF4-FFF2-40B4-BE49-F238E27FC236}">
                <a16:creationId xmlns:a16="http://schemas.microsoft.com/office/drawing/2014/main" id="{437A1CDA-4FEF-4903-AF31-DEE2D95968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2609850"/>
            <a:ext cx="87249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465B52"/>
                </a:solidFill>
                <a:latin typeface="NanumSquare"/>
                <a:ea typeface="NanumSquare"/>
                <a:cs typeface="NanumSquare"/>
              </a:rPr>
              <a:t>한국어 채식·영양 정보를 찾고 직접 식사를 준비하는 이용자의 취향·제약→레시피→재료 준비→다음 기록을 우선 검증합니다.</a:t>
            </a:r>
          </a:p>
        </p:txBody>
      </p:sp>
      <p:sp>
        <p:nvSpPr>
          <p:cNvPr id="7" name="돈을 내는 주체">
            <a:extLst xmlns:a="http://schemas.openxmlformats.org/drawingml/2006/main">
              <a:ext uri="{FF2B5EF4-FFF2-40B4-BE49-F238E27FC236}">
                <a16:creationId xmlns:a16="http://schemas.microsoft.com/office/drawing/2014/main" id="{DD54B467-F7D6-4C6C-B6EA-42FE8B54C2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52850"/>
            <a:ext cx="2000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돈을 내는 주체</a:t>
            </a:r>
          </a:p>
        </p:txBody>
      </p:sp>
      <p:sp>
        <p:nvSpPr>
          <p:cNvPr id="8" name="제휴 구매의 승인 귀속은 제휴사, 업체 운영 기능은 업체, 별도 돌봄">
            <a:extLst xmlns:a="http://schemas.openxmlformats.org/drawingml/2006/main">
              <a:ext uri="{FF2B5EF4-FFF2-40B4-BE49-F238E27FC236}">
                <a16:creationId xmlns:a16="http://schemas.microsoft.com/office/drawing/2014/main" id="{6261DB62-3BBB-41FF-919D-7C7EA462E8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3752850"/>
            <a:ext cx="87249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465B52"/>
                </a:solidFill>
                <a:latin typeface="NanumSquare"/>
                <a:ea typeface="NanumSquare"/>
                <a:cs typeface="NanumSquare"/>
              </a:rPr>
              <a:t>제휴 구매의 승인 귀속은 제휴사, 업체 운영 기능은 업체, 별도 돌봄 실증은 계약 기관의 과업과 예산을 확인합니다.</a:t>
            </a:r>
          </a:p>
        </p:txBody>
      </p:sp>
      <p:sp>
        <p:nvSpPr>
          <p:cNvPr id="9" name="시장 산정">
            <a:extLst xmlns:a="http://schemas.openxmlformats.org/drawingml/2006/main">
              <a:ext uri="{FF2B5EF4-FFF2-40B4-BE49-F238E27FC236}">
                <a16:creationId xmlns:a16="http://schemas.microsoft.com/office/drawing/2014/main" id="{B7A1F3BA-39F8-4EFE-BD2D-4D7AC32A0A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95850"/>
            <a:ext cx="2000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시장 산정</a:t>
            </a:r>
          </a:p>
        </p:txBody>
      </p:sp>
      <p:sp>
        <p:nvSpPr>
          <p:cNvPr id="10" name="반복 준비·구매와 도달 가능한 채널을 기준으로 좁힙니다. 채식 인구·">
            <a:extLst xmlns:a="http://schemas.openxmlformats.org/drawingml/2006/main">
              <a:ext uri="{FF2B5EF4-FFF2-40B4-BE49-F238E27FC236}">
                <a16:creationId xmlns:a16="http://schemas.microsoft.com/office/drawing/2014/main" id="{54E62886-3787-4929-AD26-C368EDB509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4895850"/>
            <a:ext cx="87249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465B52"/>
                </a:solidFill>
                <a:latin typeface="NanumSquare"/>
                <a:ea typeface="NanumSquare"/>
                <a:cs typeface="NanumSquare"/>
              </a:rPr>
              <a:t>반복 준비·구매와 도달 가능한 채널을 기준으로 좁힙니다. 채식 인구·건강 앱 이용자·암 환자를 합쳐 시장을 부풀리지 않습니다.</a:t>
            </a:r>
          </a:p>
        </p:txBody>
      </p:sp>
      <p:sp>
        <p:nvSpPr>
          <p:cNvPr id="11" name="생활 이용자 초점은 검증 제안입니다. 실제 고객 인터뷰·활성 코호트·">
            <a:extLst xmlns:a="http://schemas.openxmlformats.org/drawingml/2006/main">
              <a:ext uri="{FF2B5EF4-FFF2-40B4-BE49-F238E27FC236}">
                <a16:creationId xmlns:a16="http://schemas.microsoft.com/office/drawing/2014/main" id="{3A2C4656-0BDB-4365-97F8-A47D9E78B5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29325"/>
            <a:ext cx="109728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pPr>
            <a:r>
              <a:rPr sz="1275" b="0">
                <a:solidFill>
                  <a:srgbClr val="465B52"/>
                </a:solidFill>
                <a:latin typeface="NanumSquare"/>
                <a:ea typeface="NanumSquare"/>
                <a:cs typeface="NanumSquare"/>
              </a:rPr>
              <a:t>생활 이용자 초점은 검증 제안입니다. 실제 고객 인터뷰·활성 코호트·지불 의사로 시장 범위를 보완해야 합니다.</a:t>
            </a:r>
          </a:p>
        </p:txBody>
      </p:sp>
      <p:sp>
        <p:nvSpPr>
          <p:cNvPr id="12" name="2026-10-15 · veggie.care/ir · 기업·제품 소개">
            <a:extLst xmlns:a="http://schemas.openxmlformats.org/drawingml/2006/main">
              <a:ext uri="{FF2B5EF4-FFF2-40B4-BE49-F238E27FC236}">
                <a16:creationId xmlns:a16="http://schemas.microsoft.com/office/drawing/2014/main" id="{D66BAACD-DC5C-4DFD-AC6F-562370A386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29400"/>
            <a:ext cx="1097280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9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pPr>
            <a:r>
              <a:rPr sz="900" b="0">
                <a:solidFill>
                  <a:srgbClr val="465B52"/>
                </a:solidFill>
                <a:latin typeface="NanumSquare"/>
                <a:ea typeface="NanumSquare"/>
                <a:cs typeface="NanumSquare"/>
              </a:rPr>
              <a:t>2026-10-15 · veggie.care/ir · 기업·제품 소개</a:t>
            </a:r>
          </a:p>
        </p:txBody>
      </p:sp>
    </p:spTree>
    <p:extLst>
      <p:ext uri="{BB962C8B-B14F-4D97-AF65-F5344CB8AC3E}">
        <p14:creationId xmlns:p14="http://schemas.microsoft.com/office/powerpoint/2010/main" val="117247422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VEGGIECARE / COMPANY IR">
            <a:extLst xmlns:a="http://schemas.openxmlformats.org/drawingml/2006/main">
              <a:ext uri="{FF2B5EF4-FFF2-40B4-BE49-F238E27FC236}">
                <a16:creationId xmlns:a16="http://schemas.microsoft.com/office/drawing/2014/main" id="{BEB9BDF7-3DCB-43B5-8C99-36031EE9FD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10382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27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1275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VEGGIECARE / COMPANY IR</a:t>
            </a:r>
          </a:p>
        </p:txBody>
      </p:sp>
      <p:sp>
        <p:nvSpPr>
          <p:cNvPr id="2" name="04">
            <a:extLst xmlns:a="http://schemas.openxmlformats.org/drawingml/2006/main">
              <a:ext uri="{FF2B5EF4-FFF2-40B4-BE49-F238E27FC236}">
                <a16:creationId xmlns:a16="http://schemas.microsoft.com/office/drawing/2014/main" id="{4FF82BAE-B242-4E36-BD61-4BF4363165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23850"/>
            <a:ext cx="5334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0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1275" b="0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04</a:t>
            </a:r>
          </a:p>
        </p:txBody>
      </p:sp>
      <p:sp>
        <p:nvSpPr>
          <p:cNvPr id="3" name="초기 단계의 사실·가정·미확보">
            <a:extLst xmlns:a="http://schemas.openxmlformats.org/drawingml/2006/main">
              <a:ext uri="{FF2B5EF4-FFF2-40B4-BE49-F238E27FC236}">
                <a16:creationId xmlns:a16="http://schemas.microsoft.com/office/drawing/2014/main" id="{3714BEF2-D1F9-4C86-8667-C935801471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97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300" b="1">
                <a:solidFill>
                  <a:srgbClr val="142821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142821"/>
                </a:solidFill>
                <a:latin typeface="NanumSquare"/>
                <a:ea typeface="NanumSquare"/>
                <a:cs typeface="NanumSquare"/>
              </a:defRPr>
            </a:pPr>
            <a:r>
              <a:rPr sz="3300" b="1">
                <a:solidFill>
                  <a:srgbClr val="142821"/>
                </a:solidFill>
                <a:latin typeface="NanumSquare"/>
                <a:ea typeface="NanumSquare"/>
                <a:cs typeface="NanumSquare"/>
              </a:rPr>
              <a:t>초기 단계의 사실·가정·미확보</a:t>
            </a:r>
          </a:p>
        </p:txBody>
      </p:sp>
      <p:sp>
        <p:nvSpPr>
          <p:cNvPr id="4" name="고객·매출 증빙이 없는 상태에서 다음 증거를 제안합니다.">
            <a:extLst xmlns:a="http://schemas.openxmlformats.org/drawingml/2006/main">
              <a:ext uri="{FF2B5EF4-FFF2-40B4-BE49-F238E27FC236}">
                <a16:creationId xmlns:a16="http://schemas.microsoft.com/office/drawing/2014/main" id="{D4734880-7434-4EDD-A971-673BEC177A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95450"/>
            <a:ext cx="109728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pPr>
            <a:r>
              <a:rPr sz="1950" b="0">
                <a:solidFill>
                  <a:srgbClr val="465B52"/>
                </a:solidFill>
                <a:latin typeface="NanumSquare"/>
                <a:ea typeface="NanumSquare"/>
                <a:cs typeface="NanumSquare"/>
              </a:rPr>
              <a:t>고객·매출 증빙이 없는 상태에서 다음 증거를 제안합니다.</a:t>
            </a:r>
          </a:p>
        </p:txBody>
      </p:sp>
      <p:sp>
        <p:nvSpPr>
          <p:cNvPr id="5" name="확인 사실">
            <a:extLst xmlns:a="http://schemas.openxmlformats.org/drawingml/2006/main">
              <a:ext uri="{FF2B5EF4-FFF2-40B4-BE49-F238E27FC236}">
                <a16:creationId xmlns:a16="http://schemas.microsoft.com/office/drawing/2014/main" id="{B8468F2C-A327-44FC-9176-94B983660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09850"/>
            <a:ext cx="2000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확인 사실</a:t>
            </a:r>
          </a:p>
        </p:txBody>
      </p:sp>
      <p:sp>
        <p:nvSpPr>
          <p:cNvPr id="6" name="생활·레시피·제휴 연결과 업체 Beta 무료 정책을 확인했습니다. 실">
            <a:extLst xmlns:a="http://schemas.openxmlformats.org/drawingml/2006/main">
              <a:ext uri="{FF2B5EF4-FFF2-40B4-BE49-F238E27FC236}">
                <a16:creationId xmlns:a16="http://schemas.microsoft.com/office/drawing/2014/main" id="{9C205B4E-7818-4CCB-AD44-06DDDC9927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2609850"/>
            <a:ext cx="87249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465B52"/>
                </a:solidFill>
                <a:latin typeface="NanumSquare"/>
                <a:ea typeface="NanumSquare"/>
                <a:cs typeface="NanumSquare"/>
              </a:rPr>
              <a:t>생활·레시피·제휴 연결과 업체 Beta 무료 정책을 확인했습니다. 실제 코호트·승인 귀속·입금·지원 원가 증빙은 미확보입니다.</a:t>
            </a:r>
          </a:p>
        </p:txBody>
      </p:sp>
      <p:sp>
        <p:nvSpPr>
          <p:cNvPr id="7" name="제안 가정">
            <a:extLst xmlns:a="http://schemas.openxmlformats.org/drawingml/2006/main">
              <a:ext uri="{FF2B5EF4-FFF2-40B4-BE49-F238E27FC236}">
                <a16:creationId xmlns:a16="http://schemas.microsoft.com/office/drawing/2014/main" id="{71191690-33B5-45E8-9818-C2C2DFC383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52850"/>
            <a:ext cx="2000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제안 가정</a:t>
            </a:r>
          </a:p>
        </p:txBody>
      </p:sp>
      <p:sp>
        <p:nvSpPr>
          <p:cNvPr id="8" name="한국어 채식 레시피가 재료 준비·실제 식사·다음 기록으로 이어지면 반">
            <a:extLst xmlns:a="http://schemas.openxmlformats.org/drawingml/2006/main">
              <a:ext uri="{FF2B5EF4-FFF2-40B4-BE49-F238E27FC236}">
                <a16:creationId xmlns:a16="http://schemas.microsoft.com/office/drawing/2014/main" id="{AB9ECEA9-F0AD-447F-8891-8356C4C4CF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3752850"/>
            <a:ext cx="87249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465B52"/>
                </a:solidFill>
                <a:latin typeface="NanumSquare"/>
                <a:ea typeface="NanumSquare"/>
                <a:cs typeface="NanumSquare"/>
              </a:rPr>
              <a:t>한국어 채식 레시피가 재료 준비·실제 식사·다음 기록으로 이어지면 반복 이용과 제휴 구매 접점을 만들 수 있습니다.</a:t>
            </a:r>
          </a:p>
        </p:txBody>
      </p:sp>
      <p:sp>
        <p:nvSpPr>
          <p:cNvPr id="9" name="미확보 증빙">
            <a:extLst xmlns:a="http://schemas.openxmlformats.org/drawingml/2006/main">
              <a:ext uri="{FF2B5EF4-FFF2-40B4-BE49-F238E27FC236}">
                <a16:creationId xmlns:a16="http://schemas.microsoft.com/office/drawing/2014/main" id="{D36FAF93-4E02-4A6F-AFC4-E8E7850335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95850"/>
            <a:ext cx="2000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미확보 증빙</a:t>
            </a:r>
          </a:p>
        </p:txBody>
      </p:sp>
      <p:sp>
        <p:nvSpPr>
          <p:cNvPr id="10" name="생활 이용자의 정착·가격 반응·승인 수입과 고객 확보비, 항암 돌봄의">
            <a:extLst xmlns:a="http://schemas.openxmlformats.org/drawingml/2006/main">
              <a:ext uri="{FF2B5EF4-FFF2-40B4-BE49-F238E27FC236}">
                <a16:creationId xmlns:a16="http://schemas.microsoft.com/office/drawing/2014/main" id="{5B63C491-9A02-4C28-BEEA-8659C04BE5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4895850"/>
            <a:ext cx="87249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465B52"/>
                </a:solidFill>
                <a:latin typeface="NanumSquare"/>
                <a:ea typeface="NanumSquare"/>
                <a:cs typeface="NanumSquare"/>
              </a:rPr>
              <a:t>생활 이용자의 정착·가격 반응·승인 수입과 고객 확보비, 항암 돌봄의 별도 고객·내용·인계 검증은 미확보입니다.</a:t>
            </a:r>
          </a:p>
        </p:txBody>
      </p:sp>
      <p:sp>
        <p:nvSpPr>
          <p:cNvPr id="11" name="확인 범위는 공개 정책·코드/문서입니다. 이하 표본·기간·판정 수치는">
            <a:extLst xmlns:a="http://schemas.openxmlformats.org/drawingml/2006/main">
              <a:ext uri="{FF2B5EF4-FFF2-40B4-BE49-F238E27FC236}">
                <a16:creationId xmlns:a16="http://schemas.microsoft.com/office/drawing/2014/main" id="{C7850DE9-3EB3-40C9-AA9E-E30F5AC932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29325"/>
            <a:ext cx="109728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pPr>
            <a:r>
              <a:rPr sz="1275" b="0">
                <a:solidFill>
                  <a:srgbClr val="465B52"/>
                </a:solidFill>
                <a:latin typeface="NanumSquare"/>
                <a:ea typeface="NanumSquare"/>
                <a:cs typeface="NanumSquare"/>
              </a:rPr>
              <a:t>확인 범위는 공개 정책·코드/문서입니다. 이하 표본·기간·판정 수치는 새 제안이며 달성 실적이나 창업자 승인 예산이 아닙니다.</a:t>
            </a:r>
          </a:p>
        </p:txBody>
      </p:sp>
      <p:sp>
        <p:nvSpPr>
          <p:cNvPr id="12" name="2026-10-15 · veggie.care/ir · 기업·제품 소개">
            <a:extLst xmlns:a="http://schemas.openxmlformats.org/drawingml/2006/main">
              <a:ext uri="{FF2B5EF4-FFF2-40B4-BE49-F238E27FC236}">
                <a16:creationId xmlns:a16="http://schemas.microsoft.com/office/drawing/2014/main" id="{207BA1B8-7AA5-42E7-AF17-75A34EA746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29400"/>
            <a:ext cx="1097280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9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pPr>
            <a:r>
              <a:rPr sz="900" b="0">
                <a:solidFill>
                  <a:srgbClr val="465B52"/>
                </a:solidFill>
                <a:latin typeface="NanumSquare"/>
                <a:ea typeface="NanumSquare"/>
                <a:cs typeface="NanumSquare"/>
              </a:rPr>
              <a:t>2026-10-15 · veggie.care/ir · 기업·제품 소개</a:t>
            </a:r>
          </a:p>
        </p:txBody>
      </p:sp>
    </p:spTree>
    <p:extLst>
      <p:ext uri="{BB962C8B-B14F-4D97-AF65-F5344CB8AC3E}">
        <p14:creationId xmlns:p14="http://schemas.microsoft.com/office/powerpoint/2010/main" val="168684636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VEGGIECARE / COMPANY IR">
            <a:extLst xmlns:a="http://schemas.openxmlformats.org/drawingml/2006/main">
              <a:ext uri="{FF2B5EF4-FFF2-40B4-BE49-F238E27FC236}">
                <a16:creationId xmlns:a16="http://schemas.microsoft.com/office/drawing/2014/main" id="{32456DBB-33B5-4B51-BD59-0C67E2A4E0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10382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27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1275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VEGGIECARE / COMPANY IR</a:t>
            </a:r>
          </a:p>
        </p:txBody>
      </p:sp>
      <p:sp>
        <p:nvSpPr>
          <p:cNvPr id="2" name="05">
            <a:extLst xmlns:a="http://schemas.openxmlformats.org/drawingml/2006/main">
              <a:ext uri="{FF2B5EF4-FFF2-40B4-BE49-F238E27FC236}">
                <a16:creationId xmlns:a16="http://schemas.microsoft.com/office/drawing/2014/main" id="{4DAA32C4-4124-491F-953A-8FFF4E0BE6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23850"/>
            <a:ext cx="5334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0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1275" b="0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05</a:t>
            </a:r>
          </a:p>
        </p:txBody>
      </p:sp>
      <p:sp>
        <p:nvSpPr>
          <p:cNvPr id="3" name="개인의 실천과 업체의 참여">
            <a:extLst xmlns:a="http://schemas.openxmlformats.org/drawingml/2006/main">
              <a:ext uri="{FF2B5EF4-FFF2-40B4-BE49-F238E27FC236}">
                <a16:creationId xmlns:a16="http://schemas.microsoft.com/office/drawing/2014/main" id="{62349B31-7BCE-4BEC-BFD2-F8A7AC07B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97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300" b="1">
                <a:solidFill>
                  <a:srgbClr val="142821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142821"/>
                </a:solidFill>
                <a:latin typeface="NanumSquare"/>
                <a:ea typeface="NanumSquare"/>
                <a:cs typeface="NanumSquare"/>
              </a:defRPr>
            </a:pPr>
            <a:r>
              <a:rPr sz="3300" b="1">
                <a:solidFill>
                  <a:srgbClr val="142821"/>
                </a:solidFill>
                <a:latin typeface="NanumSquare"/>
                <a:ea typeface="NanumSquare"/>
                <a:cs typeface="NanumSquare"/>
              </a:rPr>
              <a:t>개인의 실천과 업체의 참여</a:t>
            </a:r>
          </a:p>
        </p:txBody>
      </p:sp>
      <p:sp>
        <p:nvSpPr>
          <p:cNvPr id="4" name="이용자 서비스가 중심이며 업체 도구와 돌봄 확장을 연결합니다.">
            <a:extLst xmlns:a="http://schemas.openxmlformats.org/drawingml/2006/main">
              <a:ext uri="{FF2B5EF4-FFF2-40B4-BE49-F238E27FC236}">
                <a16:creationId xmlns:a16="http://schemas.microsoft.com/office/drawing/2014/main" id="{DFD84EDD-597D-48CA-9AB5-F3C06D65BA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95450"/>
            <a:ext cx="109728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pPr>
            <a:r>
              <a:rPr sz="1950" b="0">
                <a:solidFill>
                  <a:srgbClr val="465B52"/>
                </a:solidFill>
                <a:latin typeface="NanumSquare"/>
                <a:ea typeface="NanumSquare"/>
                <a:cs typeface="NanumSquare"/>
              </a:rPr>
              <a:t>이용자 서비스가 중심이며 업체 도구와 돌봄 확장을 연결합니다.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2FD337B-55CF-423D-AE52-1FFC9D356C53}"/>
              </a:ext>
            </a:extLst>
          </p:cNvPr>
          <p:cNvGraphicFramePr/>
          <p:nvPr/>
        </p:nvGraphicFramePr>
        <p:xfrm>
          <a:off xmlns:a="http://schemas.openxmlformats.org/drawingml/2006/main" x="609600" y="2533650"/>
          <a:ext xmlns:a="http://schemas.openxmlformats.org/drawingml/2006/main" cx="10972800" cy="34290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000250"/>
                <a:gridCol w="4762500"/>
                <a:gridCol w="4210050"/>
              </a:tblGrid>
              <a:tr h="68580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구분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5DF"/>
                      </a:solidFill>
                      <a:prstDash val="solid"/>
                    </a:lnL>
                    <a:lnR w="5715">
                      <a:solidFill>
                        <a:srgbClr val="DCE5DF"/>
                      </a:solidFill>
                      <a:prstDash val="solid"/>
                    </a:lnR>
                    <a:lnT w="5715">
                      <a:solidFill>
                        <a:srgbClr val="DCE5DF"/>
                      </a:solidFill>
                      <a:prstDash val="solid"/>
                    </a:lnT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172B1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제품에서 하는 일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5DF"/>
                      </a:solidFill>
                      <a:prstDash val="solid"/>
                    </a:lnR>
                    <a:lnT w="5715">
                      <a:solidFill>
                        <a:srgbClr val="DCE5DF"/>
                      </a:solidFill>
                      <a:prstDash val="solid"/>
                    </a:lnT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172B1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이용자가 얻는 가치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5DF"/>
                      </a:solidFill>
                      <a:prstDash val="solid"/>
                    </a:lnR>
                    <a:lnT w="5715">
                      <a:solidFill>
                        <a:srgbClr val="DCE5DF"/>
                      </a:solidFill>
                      <a:prstDash val="solid"/>
                    </a:lnT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172B1B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3B6C36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채식·영양 이용자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5DF"/>
                      </a:solidFill>
                      <a:prstDash val="solid"/>
                    </a:lnL>
                    <a:lnR w="5715">
                      <a:solidFill>
                        <a:srgbClr val="DCE5DF"/>
                      </a:solidFill>
                      <a:prstDash val="solid"/>
                    </a:lnR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821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기록·레시피·영양·맛집 탐색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5DF"/>
                      </a:solidFill>
                      <a:prstDash val="solid"/>
                    </a:lnR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821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내 취향에 맞는 생활 실천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5DF"/>
                      </a:solidFill>
                      <a:prstDash val="solid"/>
                    </a:lnR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3B6C36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운동·생활 이용자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5DF"/>
                      </a:solidFill>
                      <a:prstDash val="solid"/>
                    </a:lnL>
                    <a:lnR w="5715">
                      <a:solidFill>
                        <a:srgbClr val="DCE5DF"/>
                      </a:solidFill>
                      <a:prstDash val="solid"/>
                    </a:lnR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F3F6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821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활동·습관·알림·챌린지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5DF"/>
                      </a:solidFill>
                      <a:prstDash val="solid"/>
                    </a:lnR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F3F6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821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오늘의 행동과 지속 기록 연결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5DF"/>
                      </a:solidFill>
                      <a:prstDash val="solid"/>
                    </a:lnR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F3F6EB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3B6C36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전문업체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5DF"/>
                      </a:solidFill>
                      <a:prstDash val="solid"/>
                    </a:lnL>
                    <a:lnR w="5715">
                      <a:solidFill>
                        <a:srgbClr val="DCE5DF"/>
                      </a:solidFill>
                      <a:prstDash val="solid"/>
                    </a:lnR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821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상품·콘텐츠·회원·예약 운영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5DF"/>
                      </a:solidFill>
                      <a:prstDash val="solid"/>
                    </a:lnR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821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필요한 이용자와 서비스 접점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5DF"/>
                      </a:solidFill>
                      <a:prstDash val="solid"/>
                    </a:lnR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3B6C36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환자·보호자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5DF"/>
                      </a:solidFill>
                      <a:prstDash val="solid"/>
                    </a:lnL>
                    <a:lnR w="5715">
                      <a:solidFill>
                        <a:srgbClr val="DCE5DF"/>
                      </a:solidFill>
                      <a:prstDash val="solid"/>
                    </a:lnR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F3F6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821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별도 동의의 항암 가족 돌봄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5DF"/>
                      </a:solidFill>
                      <a:prstDash val="solid"/>
                    </a:lnR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F3F6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821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관찰·실제 수행·인계 자료 준비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5DF"/>
                      </a:solidFill>
                      <a:prstDash val="solid"/>
                    </a:lnR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F3F6EB"/>
                    </a:solidFill>
                  </a:tcPr>
                </a:tc>
              </a:tr>
            </a:tbl>
          </a:graphicData>
        </a:graphic>
      </p:graphicFrame>
      <p:sp>
        <p:nvSpPr>
          <p:cNvPr id="6" name="2026-10-15 · veggie.care/ir · 기업·제품 소개">
            <a:extLst xmlns:a="http://schemas.openxmlformats.org/drawingml/2006/main">
              <a:ext uri="{FF2B5EF4-FFF2-40B4-BE49-F238E27FC236}">
                <a16:creationId xmlns:a16="http://schemas.microsoft.com/office/drawing/2014/main" id="{F721A6DC-E52D-46D5-8E8F-7176495686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29400"/>
            <a:ext cx="1097280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9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pPr>
            <a:r>
              <a:rPr sz="900" b="0">
                <a:solidFill>
                  <a:srgbClr val="465B52"/>
                </a:solidFill>
                <a:latin typeface="NanumSquare"/>
                <a:ea typeface="NanumSquare"/>
                <a:cs typeface="NanumSquare"/>
              </a:rPr>
              <a:t>2026-10-15 · veggie.care/ir · 기업·제품 소개</a:t>
            </a:r>
          </a:p>
        </p:txBody>
      </p:sp>
    </p:spTree>
    <p:extLst>
      <p:ext uri="{BB962C8B-B14F-4D97-AF65-F5344CB8AC3E}">
        <p14:creationId xmlns:p14="http://schemas.microsoft.com/office/powerpoint/2010/main" val="9966036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VEGGIECARE / COMPANY IR">
            <a:extLst xmlns:a="http://schemas.openxmlformats.org/drawingml/2006/main">
              <a:ext uri="{FF2B5EF4-FFF2-40B4-BE49-F238E27FC236}">
                <a16:creationId xmlns:a16="http://schemas.microsoft.com/office/drawing/2014/main" id="{0D0D6693-9ED7-4076-AF27-4D916A2EC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10382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27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1275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VEGGIECARE / COMPANY IR</a:t>
            </a:r>
          </a:p>
        </p:txBody>
      </p:sp>
      <p:sp>
        <p:nvSpPr>
          <p:cNvPr id="2" name="06">
            <a:extLst xmlns:a="http://schemas.openxmlformats.org/drawingml/2006/main">
              <a:ext uri="{FF2B5EF4-FFF2-40B4-BE49-F238E27FC236}">
                <a16:creationId xmlns:a16="http://schemas.microsoft.com/office/drawing/2014/main" id="{2EFCDCC6-DF56-4769-A1E7-60530D41C5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23850"/>
            <a:ext cx="5334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0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1275" b="0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06</a:t>
            </a:r>
          </a:p>
        </p:txBody>
      </p:sp>
      <p:sp>
        <p:nvSpPr>
          <p:cNvPr id="3" name="레시피에서 다음 식사까지">
            <a:extLst xmlns:a="http://schemas.openxmlformats.org/drawingml/2006/main">
              <a:ext uri="{FF2B5EF4-FFF2-40B4-BE49-F238E27FC236}">
                <a16:creationId xmlns:a16="http://schemas.microsoft.com/office/drawing/2014/main" id="{450D5E62-F183-4F47-AC38-24C4B2E43C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97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300" b="1">
                <a:solidFill>
                  <a:srgbClr val="142821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142821"/>
                </a:solidFill>
                <a:latin typeface="NanumSquare"/>
                <a:ea typeface="NanumSquare"/>
                <a:cs typeface="NanumSquare"/>
              </a:defRPr>
            </a:pPr>
            <a:r>
              <a:rPr sz="3300" b="1">
                <a:solidFill>
                  <a:srgbClr val="142821"/>
                </a:solidFill>
                <a:latin typeface="NanumSquare"/>
                <a:ea typeface="NanumSquare"/>
                <a:cs typeface="NanumSquare"/>
              </a:rPr>
              <a:t>레시피에서 다음 식사까지</a:t>
            </a:r>
          </a:p>
        </p:txBody>
      </p:sp>
      <p:sp>
        <p:nvSpPr>
          <p:cNvPr id="4" name="설명용 가상 흐름입니다. 영양 개선 효과를 입증한 사례가 아닙니다.">
            <a:extLst xmlns:a="http://schemas.openxmlformats.org/drawingml/2006/main">
              <a:ext uri="{FF2B5EF4-FFF2-40B4-BE49-F238E27FC236}">
                <a16:creationId xmlns:a16="http://schemas.microsoft.com/office/drawing/2014/main" id="{00BEB7DA-8C37-4AAB-84D8-42D713A6E1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95450"/>
            <a:ext cx="109728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pPr>
            <a:r>
              <a:rPr sz="1950" b="0">
                <a:solidFill>
                  <a:srgbClr val="465B52"/>
                </a:solidFill>
                <a:latin typeface="NanumSquare"/>
                <a:ea typeface="NanumSquare"/>
                <a:cs typeface="NanumSquare"/>
              </a:rPr>
              <a:t>설명용 가상 흐름입니다. 영양 개선 효과를 입증한 사례가 아닙니다.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BA9F8E6-B4B6-4AC1-82C0-3483AD0AED1E}"/>
              </a:ext>
            </a:extLst>
          </p:cNvPr>
          <p:cNvGraphicFramePr/>
          <p:nvPr/>
        </p:nvGraphicFramePr>
        <p:xfrm>
          <a:off xmlns:a="http://schemas.openxmlformats.org/drawingml/2006/main" x="609600" y="2533650"/>
          <a:ext xmlns:a="http://schemas.openxmlformats.org/drawingml/2006/main" cx="10972800" cy="34290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000250"/>
                <a:gridCol w="4762500"/>
                <a:gridCol w="4210050"/>
              </a:tblGrid>
              <a:tr h="68580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구분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5DF"/>
                      </a:solidFill>
                      <a:prstDash val="solid"/>
                    </a:lnL>
                    <a:lnR w="5715">
                      <a:solidFill>
                        <a:srgbClr val="DCE5DF"/>
                      </a:solidFill>
                      <a:prstDash val="solid"/>
                    </a:lnR>
                    <a:lnT w="5715">
                      <a:solidFill>
                        <a:srgbClr val="DCE5DF"/>
                      </a:solidFill>
                      <a:prstDash val="solid"/>
                    </a:lnT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172B1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제품에서 하는 일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5DF"/>
                      </a:solidFill>
                      <a:prstDash val="solid"/>
                    </a:lnR>
                    <a:lnT w="5715">
                      <a:solidFill>
                        <a:srgbClr val="DCE5DF"/>
                      </a:solidFill>
                      <a:prstDash val="solid"/>
                    </a:lnT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172B1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이용자가 얻는 가치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5DF"/>
                      </a:solidFill>
                      <a:prstDash val="solid"/>
                    </a:lnR>
                    <a:lnT w="5715">
                      <a:solidFill>
                        <a:srgbClr val="DCE5DF"/>
                      </a:solidFill>
                      <a:prstDash val="solid"/>
                    </a:lnT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172B1B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3B6C36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1. 이해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5DF"/>
                      </a:solidFill>
                      <a:prstDash val="solid"/>
                    </a:lnL>
                    <a:lnR w="5715">
                      <a:solidFill>
                        <a:srgbClr val="DCE5DF"/>
                      </a:solidFill>
                      <a:prstDash val="solid"/>
                    </a:lnR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821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채식 유형·알레르기·식사 기록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5DF"/>
                      </a:solidFill>
                      <a:prstDash val="solid"/>
                    </a:lnR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821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내 상황을 기준으로 정보 탐색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5DF"/>
                      </a:solidFill>
                      <a:prstDash val="solid"/>
                    </a:lnR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3B6C36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2. 선택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5DF"/>
                      </a:solidFill>
                      <a:prstDash val="solid"/>
                    </a:lnL>
                    <a:lnR w="5715">
                      <a:solidFill>
                        <a:srgbClr val="DCE5DF"/>
                      </a:solidFill>
                      <a:prstDash val="solid"/>
                    </a:lnR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F3F6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821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레시피와 재료·영양 정보 확인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5DF"/>
                      </a:solidFill>
                      <a:prstDash val="solid"/>
                    </a:lnR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F3F6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821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먹을 수 있는 선택을 구체화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5DF"/>
                      </a:solidFill>
                      <a:prstDash val="solid"/>
                    </a:lnR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F3F6EB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3B6C36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3. 준비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5DF"/>
                      </a:solidFill>
                      <a:prstDash val="solid"/>
                    </a:lnL>
                    <a:lnR w="5715">
                      <a:solidFill>
                        <a:srgbClr val="DCE5DF"/>
                      </a:solidFill>
                      <a:prstDash val="solid"/>
                    </a:lnR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821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분량 조정·있는 재료 제외·구매 연결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5DF"/>
                      </a:solidFill>
                      <a:prstDash val="solid"/>
                    </a:lnR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821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레시피를 장보기 행동으로 연결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5DF"/>
                      </a:solidFill>
                      <a:prstDash val="solid"/>
                    </a:lnR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3B6C36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4. 지속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5DF"/>
                      </a:solidFill>
                      <a:prstDash val="solid"/>
                    </a:lnL>
                    <a:lnR w="5715">
                      <a:solidFill>
                        <a:srgbClr val="DCE5DF"/>
                      </a:solidFill>
                      <a:prstDash val="solid"/>
                    </a:lnR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F3F6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821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다음 식사·생활과 챌린지 기록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5DF"/>
                      </a:solidFill>
                      <a:prstDash val="solid"/>
                    </a:lnR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F3F6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821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실제로 한 행동을 다시 확인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5DF"/>
                      </a:solidFill>
                      <a:prstDash val="solid"/>
                    </a:lnR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F3F6EB"/>
                    </a:solidFill>
                  </a:tcPr>
                </a:tc>
              </a:tr>
            </a:tbl>
          </a:graphicData>
        </a:graphic>
      </p:graphicFrame>
      <p:sp>
        <p:nvSpPr>
          <p:cNvPr id="6" name="2026-10-15 · veggie.care/ir · 기업·제품 소개">
            <a:extLst xmlns:a="http://schemas.openxmlformats.org/drawingml/2006/main">
              <a:ext uri="{FF2B5EF4-FFF2-40B4-BE49-F238E27FC236}">
                <a16:creationId xmlns:a16="http://schemas.microsoft.com/office/drawing/2014/main" id="{B4353CD2-FFE3-48ED-9C92-3D6226276C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29400"/>
            <a:ext cx="1097280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9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pPr>
            <a:r>
              <a:rPr sz="900" b="0">
                <a:solidFill>
                  <a:srgbClr val="465B52"/>
                </a:solidFill>
                <a:latin typeface="NanumSquare"/>
                <a:ea typeface="NanumSquare"/>
                <a:cs typeface="NanumSquare"/>
              </a:rPr>
              <a:t>2026-10-15 · veggie.care/ir · 기업·제품 소개</a:t>
            </a:r>
          </a:p>
        </p:txBody>
      </p:sp>
    </p:spTree>
    <p:extLst>
      <p:ext uri="{BB962C8B-B14F-4D97-AF65-F5344CB8AC3E}">
        <p14:creationId xmlns:p14="http://schemas.microsoft.com/office/powerpoint/2010/main" val="151619749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VEGGIECARE / COMPANY IR">
            <a:extLst xmlns:a="http://schemas.openxmlformats.org/drawingml/2006/main">
              <a:ext uri="{FF2B5EF4-FFF2-40B4-BE49-F238E27FC236}">
                <a16:creationId xmlns:a16="http://schemas.microsoft.com/office/drawing/2014/main" id="{D76076BB-90BB-49E1-920E-4E836394AD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10382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27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1275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VEGGIECARE / COMPANY IR</a:t>
            </a:r>
          </a:p>
        </p:txBody>
      </p:sp>
      <p:sp>
        <p:nvSpPr>
          <p:cNvPr id="2" name="07">
            <a:extLst xmlns:a="http://schemas.openxmlformats.org/drawingml/2006/main">
              <a:ext uri="{FF2B5EF4-FFF2-40B4-BE49-F238E27FC236}">
                <a16:creationId xmlns:a16="http://schemas.microsoft.com/office/drawing/2014/main" id="{A75DE0C0-F1F4-4308-8CC2-ECDE7897EC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23850"/>
            <a:ext cx="5334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0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1275" b="0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07</a:t>
            </a:r>
          </a:p>
        </p:txBody>
      </p:sp>
      <p:sp>
        <p:nvSpPr>
          <p:cNvPr id="3" name="채식·영양을 이어가는 기능">
            <a:extLst xmlns:a="http://schemas.openxmlformats.org/drawingml/2006/main">
              <a:ext uri="{FF2B5EF4-FFF2-40B4-BE49-F238E27FC236}">
                <a16:creationId xmlns:a16="http://schemas.microsoft.com/office/drawing/2014/main" id="{38E4BD89-239C-48BE-8BEF-A4BF301952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97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300" b="1">
                <a:solidFill>
                  <a:srgbClr val="142821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142821"/>
                </a:solidFill>
                <a:latin typeface="NanumSquare"/>
                <a:ea typeface="NanumSquare"/>
                <a:cs typeface="NanumSquare"/>
              </a:defRPr>
            </a:pPr>
            <a:r>
              <a:rPr sz="3300" b="1">
                <a:solidFill>
                  <a:srgbClr val="142821"/>
                </a:solidFill>
                <a:latin typeface="NanumSquare"/>
                <a:ea typeface="NanumSquare"/>
                <a:cs typeface="NanumSquare"/>
              </a:rPr>
              <a:t>채식·영양을 이어가는 기능</a:t>
            </a:r>
          </a:p>
        </p:txBody>
      </p:sp>
      <p:sp>
        <p:nvSpPr>
          <p:cNvPr id="4" name="생활 기록과 콘텐츠, 행동의 다음 단계를 연결합니다.">
            <a:extLst xmlns:a="http://schemas.openxmlformats.org/drawingml/2006/main">
              <a:ext uri="{FF2B5EF4-FFF2-40B4-BE49-F238E27FC236}">
                <a16:creationId xmlns:a16="http://schemas.microsoft.com/office/drawing/2014/main" id="{46299F77-4196-4FB3-B808-BBF8D23021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95450"/>
            <a:ext cx="109728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pPr>
            <a:r>
              <a:rPr sz="1950" b="0">
                <a:solidFill>
                  <a:srgbClr val="465B52"/>
                </a:solidFill>
                <a:latin typeface="NanumSquare"/>
                <a:ea typeface="NanumSquare"/>
                <a:cs typeface="NanumSquare"/>
              </a:rPr>
              <a:t>생활 기록과 콘텐츠, 행동의 다음 단계를 연결합니다.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49AE767-64F6-4152-A945-0DCE793589A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c1cbf49ea914b29"/>
          <a:stretch xmlns:a="http://schemas.openxmlformats.org/drawingml/2006/main"/>
        </p:blipFill>
        <p:spPr>
          <a:xfrm xmlns:a="http://schemas.openxmlformats.org/drawingml/2006/main">
            <a:off x="6794046" y="2571750"/>
            <a:ext cx="4376057" cy="3190875"/>
          </a:xfrm>
          <a:prstGeom xmlns:a="http://schemas.openxmlformats.org/drawingml/2006/main" prst="rect">
            <a:avLst/>
          </a:prstGeom>
        </p:spPr>
      </p:pic>
      <p:sp>
        <p:nvSpPr>
          <p:cNvPr id="6" name="기록과 콘텐츠">
            <a:extLst xmlns:a="http://schemas.openxmlformats.org/drawingml/2006/main">
              <a:ext uri="{FF2B5EF4-FFF2-40B4-BE49-F238E27FC236}">
                <a16:creationId xmlns:a16="http://schemas.microsoft.com/office/drawing/2014/main" id="{030FE529-71BB-4035-A574-4A1FA38FAA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95550"/>
            <a:ext cx="5334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7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87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1875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기록과 콘텐츠</a:t>
            </a:r>
          </a:p>
        </p:txBody>
      </p:sp>
      <p:sp>
        <p:nvSpPr>
          <p:cNvPr id="7" name="식사·수면·운동·기분 기록, 레시피·영양 정보와 맛집을 탐색합니다. ">
            <a:extLst xmlns:a="http://schemas.openxmlformats.org/drawingml/2006/main">
              <a:ext uri="{FF2B5EF4-FFF2-40B4-BE49-F238E27FC236}">
                <a16:creationId xmlns:a16="http://schemas.microsoft.com/office/drawing/2014/main" id="{1C72AF13-5740-4B85-9C67-3AD2316CFD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28925"/>
            <a:ext cx="5334000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pPr>
            <a:r>
              <a:rPr sz="1800" b="0">
                <a:solidFill>
                  <a:srgbClr val="465B52"/>
                </a:solidFill>
                <a:latin typeface="NanumSquare"/>
                <a:ea typeface="NanumSquare"/>
                <a:cs typeface="NanumSquare"/>
              </a:rPr>
              <a:t>식사·수면·운동·기분 기록, 레시피·영양 정보와 맛집을 탐색합니다. 누락한 섭취량을 추정 결과로 채우지 않습니다.</a:t>
            </a:r>
          </a:p>
        </p:txBody>
      </p:sp>
      <p:sp>
        <p:nvSpPr>
          <p:cNvPr id="8" name="실천과 지속">
            <a:extLst xmlns:a="http://schemas.openxmlformats.org/drawingml/2006/main">
              <a:ext uri="{FF2B5EF4-FFF2-40B4-BE49-F238E27FC236}">
                <a16:creationId xmlns:a16="http://schemas.microsoft.com/office/drawing/2014/main" id="{0561037C-2C05-4F26-805B-67A95C3225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76650"/>
            <a:ext cx="5334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7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87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1875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실천과 지속</a:t>
            </a:r>
          </a:p>
        </p:txBody>
      </p:sp>
      <p:sp>
        <p:nvSpPr>
          <p:cNvPr id="9" name="재료 준비목록, 개인 알림·챌린지·커뮤니티를 연결합니다. 개인 기록과">
            <a:extLst xmlns:a="http://schemas.openxmlformats.org/drawingml/2006/main">
              <a:ext uri="{FF2B5EF4-FFF2-40B4-BE49-F238E27FC236}">
                <a16:creationId xmlns:a16="http://schemas.microsoft.com/office/drawing/2014/main" id="{7D659EDF-9F5F-43BD-AB5D-9B2C837066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10025"/>
            <a:ext cx="5334000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pPr>
            <a:r>
              <a:rPr sz="1800" b="0">
                <a:solidFill>
                  <a:srgbClr val="465B52"/>
                </a:solidFill>
                <a:latin typeface="NanumSquare"/>
                <a:ea typeface="NanumSquare"/>
                <a:cs typeface="NanumSquare"/>
              </a:rPr>
              <a:t>재료 준비목록, 개인 알림·챌린지·커뮤니티를 연결합니다. 개인 기록과 선택한 공개 활동을 구분합니다.</a:t>
            </a:r>
          </a:p>
        </p:txBody>
      </p:sp>
      <p:sp>
        <p:nvSpPr>
          <p:cNvPr id="10" name="상품과 업체">
            <a:extLst xmlns:a="http://schemas.openxmlformats.org/drawingml/2006/main">
              <a:ext uri="{FF2B5EF4-FFF2-40B4-BE49-F238E27FC236}">
                <a16:creationId xmlns:a16="http://schemas.microsoft.com/office/drawing/2014/main" id="{CF3F764F-1FCB-449E-A4F5-7878830F4C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57750"/>
            <a:ext cx="5334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7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87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1875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상품과 업체</a:t>
            </a:r>
          </a:p>
        </p:txBody>
      </p:sp>
      <p:sp>
        <p:nvSpPr>
          <p:cNvPr id="11" name="상품의 용도·주의사항·구매 주체를 확인하고 제휴 구매 또는 승인된 업">
            <a:extLst xmlns:a="http://schemas.openxmlformats.org/drawingml/2006/main">
              <a:ext uri="{FF2B5EF4-FFF2-40B4-BE49-F238E27FC236}">
                <a16:creationId xmlns:a16="http://schemas.microsoft.com/office/drawing/2014/main" id="{B21EB102-2B7C-4379-BDBA-0D49F3D67F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91125"/>
            <a:ext cx="5334000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pPr>
            <a:r>
              <a:rPr sz="1800" b="0">
                <a:solidFill>
                  <a:srgbClr val="465B52"/>
                </a:solidFill>
                <a:latin typeface="NanumSquare"/>
                <a:ea typeface="NanumSquare"/>
                <a:cs typeface="NanumSquare"/>
              </a:rPr>
              <a:t>상품의 용도·주의사항·구매 주체를 확인하고 제휴 구매 또는 승인된 업체 주문 경로로 이동합니다.</a:t>
            </a:r>
          </a:p>
        </p:txBody>
      </p:sp>
      <p:sp>
        <p:nvSpPr>
          <p:cNvPr id="12" name="베지케어 공개 홈페이지 · 2026-10-14 캡처">
            <a:extLst xmlns:a="http://schemas.openxmlformats.org/drawingml/2006/main">
              <a:ext uri="{FF2B5EF4-FFF2-40B4-BE49-F238E27FC236}">
                <a16:creationId xmlns:a16="http://schemas.microsoft.com/office/drawing/2014/main" id="{A85EC518-42D2-4175-90EC-267416A210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5829300"/>
            <a:ext cx="52006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pPr>
            <a:r>
              <a:rPr sz="1200" b="0">
                <a:solidFill>
                  <a:srgbClr val="465B52"/>
                </a:solidFill>
                <a:latin typeface="NanumSquare"/>
                <a:ea typeface="NanumSquare"/>
                <a:cs typeface="NanumSquare"/>
              </a:rPr>
              <a:t>베지케어 공개 홈페이지 · 2026-10-14 캡처</a:t>
            </a:r>
          </a:p>
        </p:txBody>
      </p:sp>
      <p:sp>
        <p:nvSpPr>
          <p:cNvPr id="13" name="2026-10-15 · veggie.care/ir · 기업·제품 소개">
            <a:extLst xmlns:a="http://schemas.openxmlformats.org/drawingml/2006/main">
              <a:ext uri="{FF2B5EF4-FFF2-40B4-BE49-F238E27FC236}">
                <a16:creationId xmlns:a16="http://schemas.microsoft.com/office/drawing/2014/main" id="{63FB1289-82D4-4C74-9E71-A4D1F6F97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29400"/>
            <a:ext cx="1097280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9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pPr>
            <a:r>
              <a:rPr sz="900" b="0">
                <a:solidFill>
                  <a:srgbClr val="465B52"/>
                </a:solidFill>
                <a:latin typeface="NanumSquare"/>
                <a:ea typeface="NanumSquare"/>
                <a:cs typeface="NanumSquare"/>
              </a:rPr>
              <a:t>2026-10-15 · veggie.care/ir · 기업·제품 소개</a:t>
            </a:r>
          </a:p>
        </p:txBody>
      </p:sp>
    </p:spTree>
    <p:extLst>
      <p:ext uri="{BB962C8B-B14F-4D97-AF65-F5344CB8AC3E}">
        <p14:creationId xmlns:p14="http://schemas.microsoft.com/office/powerpoint/2010/main" val="21998019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VEGGIECARE / COMPANY IR">
            <a:extLst xmlns:a="http://schemas.openxmlformats.org/drawingml/2006/main">
              <a:ext uri="{FF2B5EF4-FFF2-40B4-BE49-F238E27FC236}">
                <a16:creationId xmlns:a16="http://schemas.microsoft.com/office/drawing/2014/main" id="{99E183FE-72F3-440D-AB8F-B0BD79D22C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10382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27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1275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VEGGIECARE / COMPANY IR</a:t>
            </a:r>
          </a:p>
        </p:txBody>
      </p:sp>
      <p:sp>
        <p:nvSpPr>
          <p:cNvPr id="2" name="08">
            <a:extLst xmlns:a="http://schemas.openxmlformats.org/drawingml/2006/main">
              <a:ext uri="{FF2B5EF4-FFF2-40B4-BE49-F238E27FC236}">
                <a16:creationId xmlns:a16="http://schemas.microsoft.com/office/drawing/2014/main" id="{E8E6436B-64A6-4ECE-8EFE-F0C065C96C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23850"/>
            <a:ext cx="5334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0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1275" b="0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08</a:t>
            </a:r>
          </a:p>
        </p:txBody>
      </p:sp>
      <p:sp>
        <p:nvSpPr>
          <p:cNvPr id="3" name="기록과 추천의 기술 구조">
            <a:extLst xmlns:a="http://schemas.openxmlformats.org/drawingml/2006/main">
              <a:ext uri="{FF2B5EF4-FFF2-40B4-BE49-F238E27FC236}">
                <a16:creationId xmlns:a16="http://schemas.microsoft.com/office/drawing/2014/main" id="{723C7975-2106-42E6-AD46-C88AC0D991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97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300" b="1">
                <a:solidFill>
                  <a:srgbClr val="142821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142821"/>
                </a:solidFill>
                <a:latin typeface="NanumSquare"/>
                <a:ea typeface="NanumSquare"/>
                <a:cs typeface="NanumSquare"/>
              </a:defRPr>
            </a:pPr>
            <a:r>
              <a:rPr sz="3300" b="1">
                <a:solidFill>
                  <a:srgbClr val="142821"/>
                </a:solidFill>
                <a:latin typeface="NanumSquare"/>
                <a:ea typeface="NanumSquare"/>
                <a:cs typeface="NanumSquare"/>
              </a:rPr>
              <a:t>기록과 추천의 기술 구조</a:t>
            </a:r>
          </a:p>
        </p:txBody>
      </p:sp>
      <p:sp>
        <p:nvSpPr>
          <p:cNvPr id="4" name="규칙으로 살펴볼 정보를 정리하고 AI 연결 상태를 표시합니다.">
            <a:extLst xmlns:a="http://schemas.openxmlformats.org/drawingml/2006/main">
              <a:ext uri="{FF2B5EF4-FFF2-40B4-BE49-F238E27FC236}">
                <a16:creationId xmlns:a16="http://schemas.microsoft.com/office/drawing/2014/main" id="{F862EF2A-55CF-47C2-9E7B-8E69A7B612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95450"/>
            <a:ext cx="109728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pPr>
            <a:r>
              <a:rPr sz="1950" b="0">
                <a:solidFill>
                  <a:srgbClr val="465B52"/>
                </a:solidFill>
                <a:latin typeface="NanumSquare"/>
                <a:ea typeface="NanumSquare"/>
                <a:cs typeface="NanumSquare"/>
              </a:rPr>
              <a:t>규칙으로 살펴볼 정보를 정리하고 AI 연결 상태를 표시합니다.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ABAB25A-7221-4D54-9B7D-DC100EA09C15}"/>
              </a:ext>
            </a:extLst>
          </p:cNvPr>
          <p:cNvGraphicFramePr/>
          <p:nvPr/>
        </p:nvGraphicFramePr>
        <p:xfrm>
          <a:off xmlns:a="http://schemas.openxmlformats.org/drawingml/2006/main" x="609600" y="2533650"/>
          <a:ext xmlns:a="http://schemas.openxmlformats.org/drawingml/2006/main" cx="10972800" cy="34290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000250"/>
                <a:gridCol w="4762500"/>
                <a:gridCol w="4210050"/>
              </a:tblGrid>
              <a:tr h="68580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구분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5DF"/>
                      </a:solidFill>
                      <a:prstDash val="solid"/>
                    </a:lnL>
                    <a:lnR w="5715">
                      <a:solidFill>
                        <a:srgbClr val="DCE5DF"/>
                      </a:solidFill>
                      <a:prstDash val="solid"/>
                    </a:lnR>
                    <a:lnT w="5715">
                      <a:solidFill>
                        <a:srgbClr val="DCE5DF"/>
                      </a:solidFill>
                      <a:prstDash val="solid"/>
                    </a:lnT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172B1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제품에서 하는 일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5DF"/>
                      </a:solidFill>
                      <a:prstDash val="solid"/>
                    </a:lnR>
                    <a:lnT w="5715">
                      <a:solidFill>
                        <a:srgbClr val="DCE5DF"/>
                      </a:solidFill>
                      <a:prstDash val="solid"/>
                    </a:lnT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172B1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이용자가 얻는 가치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5DF"/>
                      </a:solidFill>
                      <a:prstDash val="solid"/>
                    </a:lnR>
                    <a:lnT w="5715">
                      <a:solidFill>
                        <a:srgbClr val="DCE5DF"/>
                      </a:solidFill>
                      <a:prstDash val="solid"/>
                    </a:lnT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172B1B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3B6C36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개인 맥락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5DF"/>
                      </a:solidFill>
                      <a:prstDash val="solid"/>
                    </a:lnL>
                    <a:lnR w="5715">
                      <a:solidFill>
                        <a:srgbClr val="DCE5DF"/>
                      </a:solidFill>
                      <a:prstDash val="solid"/>
                    </a:lnR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821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채식·알레르기·기록·제외 조건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5DF"/>
                      </a:solidFill>
                      <a:prstDash val="solid"/>
                    </a:lnR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821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내 상황에 맞는 탐색 기준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5DF"/>
                      </a:solidFill>
                      <a:prstDash val="solid"/>
                    </a:lnR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3B6C36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규칙·설명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5DF"/>
                      </a:solidFill>
                      <a:prstDash val="solid"/>
                    </a:lnL>
                    <a:lnR w="5715">
                      <a:solidFill>
                        <a:srgbClr val="DCE5DF"/>
                      </a:solidFill>
                      <a:prstDash val="solid"/>
                    </a:lnR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F3F6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821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관찰 사실과 확인 이유를 구분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5DF"/>
                      </a:solidFill>
                      <a:prstDash val="solid"/>
                    </a:lnR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F3F6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821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참고 정보의 근거와 한계 확인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5DF"/>
                      </a:solidFill>
                      <a:prstDash val="solid"/>
                    </a:lnR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F3F6EB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3B6C36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조건부 AI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5DF"/>
                      </a:solidFill>
                      <a:prstDash val="solid"/>
                    </a:lnL>
                    <a:lnR w="5715">
                      <a:solidFill>
                        <a:srgbClr val="DCE5DF"/>
                      </a:solidFill>
                      <a:prstDash val="solid"/>
                    </a:lnR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821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승인된 연결로 초안·질문 처리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5DF"/>
                      </a:solidFill>
                      <a:prstDash val="solid"/>
                    </a:lnR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821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AI 결과와 기록된 사실을 구분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5DF"/>
                      </a:solidFill>
                      <a:prstDash val="solid"/>
                    </a:lnR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3B6C36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커머스 분리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5DF"/>
                      </a:solidFill>
                      <a:prstDash val="solid"/>
                    </a:lnL>
                    <a:lnR w="5715">
                      <a:solidFill>
                        <a:srgbClr val="DCE5DF"/>
                      </a:solidFill>
                      <a:prstDash val="solid"/>
                    </a:lnR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F3F6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821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개인 건강정보와 외부 구매 분리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5DF"/>
                      </a:solidFill>
                      <a:prstDash val="solid"/>
                    </a:lnR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F3F6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821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구매처·제휴·상품 조건 확인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5DF"/>
                      </a:solidFill>
                      <a:prstDash val="solid"/>
                    </a:lnR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F3F6EB"/>
                    </a:solidFill>
                  </a:tcPr>
                </a:tc>
              </a:tr>
            </a:tbl>
          </a:graphicData>
        </a:graphic>
      </p:graphicFrame>
      <p:sp>
        <p:nvSpPr>
          <p:cNvPr id="6" name="API 검색·실적 수집 구조와 실제 운영 승인은 별개입니다. 실제 상">
            <a:extLst xmlns:a="http://schemas.openxmlformats.org/drawingml/2006/main">
              <a:ext uri="{FF2B5EF4-FFF2-40B4-BE49-F238E27FC236}">
                <a16:creationId xmlns:a16="http://schemas.microsoft.com/office/drawing/2014/main" id="{2FC27F1B-8DAD-4F17-ACDC-67E4D84718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29325"/>
            <a:ext cx="109728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pPr>
            <a:r>
              <a:rPr sz="1275" b="0">
                <a:solidFill>
                  <a:srgbClr val="465B52"/>
                </a:solidFill>
                <a:latin typeface="NanumSquare"/>
                <a:ea typeface="NanumSquare"/>
                <a:cs typeface="NanumSquare"/>
              </a:rPr>
              <a:t>API 검색·실적 수집 구조와 실제 운영 승인은 별개입니다. 실제 상품 동기화·귀속·입금은 승인·키·계약과 실행 확인이 필요합니다.</a:t>
            </a:r>
          </a:p>
        </p:txBody>
      </p:sp>
      <p:sp>
        <p:nvSpPr>
          <p:cNvPr id="7" name="2026-10-15 · veggie.care/ir · 기업·제품 소개">
            <a:extLst xmlns:a="http://schemas.openxmlformats.org/drawingml/2006/main">
              <a:ext uri="{FF2B5EF4-FFF2-40B4-BE49-F238E27FC236}">
                <a16:creationId xmlns:a16="http://schemas.microsoft.com/office/drawing/2014/main" id="{4431D49B-7D0B-4508-ACA4-91CBC8EDBB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29400"/>
            <a:ext cx="1097280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9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pPr>
            <a:r>
              <a:rPr sz="900" b="0">
                <a:solidFill>
                  <a:srgbClr val="465B52"/>
                </a:solidFill>
                <a:latin typeface="NanumSquare"/>
                <a:ea typeface="NanumSquare"/>
                <a:cs typeface="NanumSquare"/>
              </a:rPr>
              <a:t>2026-10-15 · veggie.care/ir · 기업·제품 소개</a:t>
            </a:r>
          </a:p>
        </p:txBody>
      </p:sp>
    </p:spTree>
    <p:extLst>
      <p:ext uri="{BB962C8B-B14F-4D97-AF65-F5344CB8AC3E}">
        <p14:creationId xmlns:p14="http://schemas.microsoft.com/office/powerpoint/2010/main" val="168188759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VEGGIECARE / COMPANY IR">
            <a:extLst xmlns:a="http://schemas.openxmlformats.org/drawingml/2006/main">
              <a:ext uri="{FF2B5EF4-FFF2-40B4-BE49-F238E27FC236}">
                <a16:creationId xmlns:a16="http://schemas.microsoft.com/office/drawing/2014/main" id="{6D5D6025-2987-4B0D-9A6C-57CC5D40D9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10382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27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1275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VEGGIECARE / COMPANY IR</a:t>
            </a:r>
          </a:p>
        </p:txBody>
      </p:sp>
      <p:sp>
        <p:nvSpPr>
          <p:cNvPr id="2" name="09">
            <a:extLst xmlns:a="http://schemas.openxmlformats.org/drawingml/2006/main">
              <a:ext uri="{FF2B5EF4-FFF2-40B4-BE49-F238E27FC236}">
                <a16:creationId xmlns:a16="http://schemas.microsoft.com/office/drawing/2014/main" id="{B4B0437E-7C1A-41FA-81E4-12041D4878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23850"/>
            <a:ext cx="5334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0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1275" b="0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09</a:t>
            </a:r>
          </a:p>
        </p:txBody>
      </p:sp>
      <p:sp>
        <p:nvSpPr>
          <p:cNvPr id="3" name="항암 가족 돌봄으로 확장한 이유">
            <a:extLst xmlns:a="http://schemas.openxmlformats.org/drawingml/2006/main">
              <a:ext uri="{FF2B5EF4-FFF2-40B4-BE49-F238E27FC236}">
                <a16:creationId xmlns:a16="http://schemas.microsoft.com/office/drawing/2014/main" id="{7AD21510-F8DC-4B54-A4DF-7DC99C0B4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97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300" b="1">
                <a:solidFill>
                  <a:srgbClr val="142821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142821"/>
                </a:solidFill>
                <a:latin typeface="NanumSquare"/>
                <a:ea typeface="NanumSquare"/>
                <a:cs typeface="NanumSquare"/>
              </a:defRPr>
            </a:pPr>
            <a:r>
              <a:rPr sz="3300" b="1">
                <a:solidFill>
                  <a:srgbClr val="142821"/>
                </a:solidFill>
                <a:latin typeface="NanumSquare"/>
                <a:ea typeface="NanumSquare"/>
                <a:cs typeface="NanumSquare"/>
              </a:rPr>
              <a:t>항암 가족 돌봄으로 확장한 이유</a:t>
            </a:r>
          </a:p>
        </p:txBody>
      </p:sp>
      <p:sp>
        <p:nvSpPr>
          <p:cNvPr id="4" name="교대하는 가족이 관찰과 실제 수행을 이어받아야 합니다.">
            <a:extLst xmlns:a="http://schemas.openxmlformats.org/drawingml/2006/main">
              <a:ext uri="{FF2B5EF4-FFF2-40B4-BE49-F238E27FC236}">
                <a16:creationId xmlns:a16="http://schemas.microsoft.com/office/drawing/2014/main" id="{61B2D097-C433-4B73-BED8-D0A3A0C122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95450"/>
            <a:ext cx="109728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pPr>
            <a:r>
              <a:rPr sz="1950" b="0">
                <a:solidFill>
                  <a:srgbClr val="465B52"/>
                </a:solidFill>
                <a:latin typeface="NanumSquare"/>
                <a:ea typeface="NanumSquare"/>
                <a:cs typeface="NanumSquare"/>
              </a:rPr>
              <a:t>교대하는 가족이 관찰과 실제 수행을 이어받아야 합니다.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C4F72C9-2074-4BFF-981A-ECD4EEC5794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2ff3138323a4881"/>
          <a:stretch xmlns:a="http://schemas.openxmlformats.org/drawingml/2006/main"/>
        </p:blipFill>
        <p:spPr>
          <a:xfrm xmlns:a="http://schemas.openxmlformats.org/drawingml/2006/main">
            <a:off x="6794046" y="2571750"/>
            <a:ext cx="4376057" cy="3190875"/>
          </a:xfrm>
          <a:prstGeom xmlns:a="http://schemas.openxmlformats.org/drawingml/2006/main" prst="rect">
            <a:avLst/>
          </a:prstGeom>
        </p:spPr>
      </p:pic>
      <p:sp>
        <p:nvSpPr>
          <p:cNvPr id="6" name="교육과 기록">
            <a:extLst xmlns:a="http://schemas.openxmlformats.org/drawingml/2006/main">
              <a:ext uri="{FF2B5EF4-FFF2-40B4-BE49-F238E27FC236}">
                <a16:creationId xmlns:a16="http://schemas.microsoft.com/office/drawing/2014/main" id="{0DFFC8C3-2898-48DF-A8CB-6009938028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95550"/>
            <a:ext cx="5334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7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87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1875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교육과 기록</a:t>
            </a:r>
          </a:p>
        </p:txBody>
      </p:sp>
      <p:sp>
        <p:nvSpPr>
          <p:cNvPr id="7" name="상황별 가이드에서 관련 기록으로 이동합니다. 무엇을 읽었는지와 실제 ">
            <a:extLst xmlns:a="http://schemas.openxmlformats.org/drawingml/2006/main">
              <a:ext uri="{FF2B5EF4-FFF2-40B4-BE49-F238E27FC236}">
                <a16:creationId xmlns:a16="http://schemas.microsoft.com/office/drawing/2014/main" id="{DA96FFF4-991C-4774-A6F5-811F275F5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28925"/>
            <a:ext cx="5334000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pPr>
            <a:r>
              <a:rPr sz="1800" b="0">
                <a:solidFill>
                  <a:srgbClr val="465B52"/>
                </a:solidFill>
                <a:latin typeface="NanumSquare"/>
                <a:ea typeface="NanumSquare"/>
                <a:cs typeface="NanumSquare"/>
              </a:rPr>
              <a:t>상황별 가이드에서 관련 기록으로 이동합니다. 무엇을 읽었는지와 실제 수행했는지를 나눠 남깁니다.</a:t>
            </a:r>
          </a:p>
        </p:txBody>
      </p:sp>
      <p:sp>
        <p:nvSpPr>
          <p:cNvPr id="8" name="공동 돌봄">
            <a:extLst xmlns:a="http://schemas.openxmlformats.org/drawingml/2006/main">
              <a:ext uri="{FF2B5EF4-FFF2-40B4-BE49-F238E27FC236}">
                <a16:creationId xmlns:a16="http://schemas.microsoft.com/office/drawing/2014/main" id="{8BC7CCB0-6246-41ED-94EA-CEC66F603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76650"/>
            <a:ext cx="5334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7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87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1875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공동 돌봄</a:t>
            </a:r>
          </a:p>
        </p:txBody>
      </p:sp>
      <p:sp>
        <p:nvSpPr>
          <p:cNvPr id="9" name="환자 동의와 세부 권한 아래 관찰·담당·복약 확인·돌봄 완료와 현황을">
            <a:extLst xmlns:a="http://schemas.openxmlformats.org/drawingml/2006/main">
              <a:ext uri="{FF2B5EF4-FFF2-40B4-BE49-F238E27FC236}">
                <a16:creationId xmlns:a16="http://schemas.microsoft.com/office/drawing/2014/main" id="{800C7D1B-ED15-4EFB-A7AA-9804C6B40D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10025"/>
            <a:ext cx="5334000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pPr>
            <a:r>
              <a:rPr sz="1800" b="0">
                <a:solidFill>
                  <a:srgbClr val="465B52"/>
                </a:solidFill>
                <a:latin typeface="NanumSquare"/>
                <a:ea typeface="NanumSquare"/>
                <a:cs typeface="NanumSquare"/>
              </a:rPr>
              <a:t>환자 동의와 세부 권한 아래 관찰·담당·복약 확인·돌봄 완료와 현황을 공유합니다.</a:t>
            </a:r>
          </a:p>
        </p:txBody>
      </p:sp>
      <p:sp>
        <p:nvSpPr>
          <p:cNvPr id="10" name="의료진 전달">
            <a:extLst xmlns:a="http://schemas.openxmlformats.org/drawingml/2006/main">
              <a:ext uri="{FF2B5EF4-FFF2-40B4-BE49-F238E27FC236}">
                <a16:creationId xmlns:a16="http://schemas.microsoft.com/office/drawing/2014/main" id="{8788BD81-C404-4E79-8367-1280A52461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57750"/>
            <a:ext cx="5334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7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87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1875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의료진 전달</a:t>
            </a:r>
          </a:p>
        </p:txBody>
      </p:sp>
      <p:sp>
        <p:nvSpPr>
          <p:cNvPr id="11" name="기간별 기록·추세·누락을 현황판과 PDF로 정리합니다. 환자에게 채식">
            <a:extLst xmlns:a="http://schemas.openxmlformats.org/drawingml/2006/main">
              <a:ext uri="{FF2B5EF4-FFF2-40B4-BE49-F238E27FC236}">
                <a16:creationId xmlns:a16="http://schemas.microsoft.com/office/drawing/2014/main" id="{8389D3A2-36AB-4694-AAB3-7BC1F725AA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91125"/>
            <a:ext cx="5334000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pPr>
            <a:r>
              <a:rPr sz="1800" b="0">
                <a:solidFill>
                  <a:srgbClr val="465B52"/>
                </a:solidFill>
                <a:latin typeface="NanumSquare"/>
                <a:ea typeface="NanumSquare"/>
                <a:cs typeface="NanumSquare"/>
              </a:rPr>
              <a:t>기간별 기록·추세·누락을 현황판과 PDF로 정리합니다. 환자에게 채식을 강요하지 않고 의료진 지시를 우선합니다.</a:t>
            </a:r>
          </a:p>
        </p:txBody>
      </p:sp>
      <p:sp>
        <p:nvSpPr>
          <p:cNvPr id="12" name="항암케어 공개 작동 설명 · 2026-10-14 캡처">
            <a:extLst xmlns:a="http://schemas.openxmlformats.org/drawingml/2006/main">
              <a:ext uri="{FF2B5EF4-FFF2-40B4-BE49-F238E27FC236}">
                <a16:creationId xmlns:a16="http://schemas.microsoft.com/office/drawing/2014/main" id="{26BFAFDA-4B24-44F0-B916-EE8D84201C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5829300"/>
            <a:ext cx="52006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pPr>
            <a:r>
              <a:rPr sz="1200" b="0">
                <a:solidFill>
                  <a:srgbClr val="465B52"/>
                </a:solidFill>
                <a:latin typeface="NanumSquare"/>
                <a:ea typeface="NanumSquare"/>
                <a:cs typeface="NanumSquare"/>
              </a:rPr>
              <a:t>항암케어 공개 작동 설명 · 2026-10-14 캡처</a:t>
            </a:r>
          </a:p>
        </p:txBody>
      </p:sp>
      <p:sp>
        <p:nvSpPr>
          <p:cNvPr id="13" name="2026-10-15 · veggie.care/ir · 기업·제품 소개">
            <a:extLst xmlns:a="http://schemas.openxmlformats.org/drawingml/2006/main">
              <a:ext uri="{FF2B5EF4-FFF2-40B4-BE49-F238E27FC236}">
                <a16:creationId xmlns:a16="http://schemas.microsoft.com/office/drawing/2014/main" id="{B7AC3775-A94C-4E1F-956E-963A60AEC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29400"/>
            <a:ext cx="1097280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9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pPr>
            <a:r>
              <a:rPr sz="900" b="0">
                <a:solidFill>
                  <a:srgbClr val="465B52"/>
                </a:solidFill>
                <a:latin typeface="NanumSquare"/>
                <a:ea typeface="NanumSquare"/>
                <a:cs typeface="NanumSquare"/>
              </a:rPr>
              <a:t>2026-10-15 · veggie.care/ir · 기업·제품 소개</a:t>
            </a:r>
          </a:p>
        </p:txBody>
      </p:sp>
    </p:spTree>
    <p:extLst>
      <p:ext uri="{BB962C8B-B14F-4D97-AF65-F5344CB8AC3E}">
        <p14:creationId xmlns:p14="http://schemas.microsoft.com/office/powerpoint/2010/main" val="51566283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VEGGIECARE / COMPANY IR">
            <a:extLst xmlns:a="http://schemas.openxmlformats.org/drawingml/2006/main">
              <a:ext uri="{FF2B5EF4-FFF2-40B4-BE49-F238E27FC236}">
                <a16:creationId xmlns:a16="http://schemas.microsoft.com/office/drawing/2014/main" id="{C87E42C6-5FD4-4885-8DFE-46EE85C9E5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10382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27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1275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VEGGIECARE / COMPANY IR</a:t>
            </a:r>
          </a:p>
        </p:txBody>
      </p:sp>
      <p:sp>
        <p:nvSpPr>
          <p:cNvPr id="2" name="10">
            <a:extLst xmlns:a="http://schemas.openxmlformats.org/drawingml/2006/main">
              <a:ext uri="{FF2B5EF4-FFF2-40B4-BE49-F238E27FC236}">
                <a16:creationId xmlns:a16="http://schemas.microsoft.com/office/drawing/2014/main" id="{D8C470BE-1A66-4081-8B45-2554532E35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23850"/>
            <a:ext cx="5334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0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1275" b="0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10</a:t>
            </a:r>
          </a:p>
        </p:txBody>
      </p:sp>
      <p:sp>
        <p:nvSpPr>
          <p:cNvPr id="3" name="항암 기록의 맥락·안전·전달">
            <a:extLst xmlns:a="http://schemas.openxmlformats.org/drawingml/2006/main">
              <a:ext uri="{FF2B5EF4-FFF2-40B4-BE49-F238E27FC236}">
                <a16:creationId xmlns:a16="http://schemas.microsoft.com/office/drawing/2014/main" id="{9C1DC20A-2986-4556-BB6E-1086F3F77F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97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300" b="1">
                <a:solidFill>
                  <a:srgbClr val="142821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142821"/>
                </a:solidFill>
                <a:latin typeface="NanumSquare"/>
                <a:ea typeface="NanumSquare"/>
                <a:cs typeface="NanumSquare"/>
              </a:defRPr>
            </a:pPr>
            <a:r>
              <a:rPr sz="3300" b="1">
                <a:solidFill>
                  <a:srgbClr val="142821"/>
                </a:solidFill>
                <a:latin typeface="NanumSquare"/>
                <a:ea typeface="NanumSquare"/>
                <a:cs typeface="NanumSquare"/>
              </a:rPr>
              <a:t>항암 기록의 맥락·안전·전달</a:t>
            </a:r>
          </a:p>
        </p:txBody>
      </p:sp>
      <p:sp>
        <p:nvSpPr>
          <p:cNvPr id="4" name="AI 응답과 별개로 기록과 안전 규칙을 관리합니다.">
            <a:extLst xmlns:a="http://schemas.openxmlformats.org/drawingml/2006/main">
              <a:ext uri="{FF2B5EF4-FFF2-40B4-BE49-F238E27FC236}">
                <a16:creationId xmlns:a16="http://schemas.microsoft.com/office/drawing/2014/main" id="{D5D1AF39-162A-4A8B-B954-ADDBBAAD78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95450"/>
            <a:ext cx="109728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pPr>
            <a:r>
              <a:rPr sz="1950" b="0">
                <a:solidFill>
                  <a:srgbClr val="465B52"/>
                </a:solidFill>
                <a:latin typeface="NanumSquare"/>
                <a:ea typeface="NanumSquare"/>
                <a:cs typeface="NanumSquare"/>
              </a:rPr>
              <a:t>AI 응답과 별개로 기록과 안전 규칙을 관리합니다.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54BB948-A214-4C24-A40B-52B948E66175}"/>
              </a:ext>
            </a:extLst>
          </p:cNvPr>
          <p:cNvGraphicFramePr/>
          <p:nvPr/>
        </p:nvGraphicFramePr>
        <p:xfrm>
          <a:off xmlns:a="http://schemas.openxmlformats.org/drawingml/2006/main" x="609600" y="2533650"/>
          <a:ext xmlns:a="http://schemas.openxmlformats.org/drawingml/2006/main" cx="10972800" cy="34290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000250"/>
                <a:gridCol w="4762500"/>
                <a:gridCol w="4210050"/>
              </a:tblGrid>
              <a:tr h="68580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구분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5DF"/>
                      </a:solidFill>
                      <a:prstDash val="solid"/>
                    </a:lnL>
                    <a:lnR w="5715">
                      <a:solidFill>
                        <a:srgbClr val="DCE5DF"/>
                      </a:solidFill>
                      <a:prstDash val="solid"/>
                    </a:lnR>
                    <a:lnT w="5715">
                      <a:solidFill>
                        <a:srgbClr val="DCE5DF"/>
                      </a:solidFill>
                      <a:prstDash val="solid"/>
                    </a:lnT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172B1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제품에서 하는 일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5DF"/>
                      </a:solidFill>
                      <a:prstDash val="solid"/>
                    </a:lnR>
                    <a:lnT w="5715">
                      <a:solidFill>
                        <a:srgbClr val="DCE5DF"/>
                      </a:solidFill>
                      <a:prstDash val="solid"/>
                    </a:lnT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172B1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이용자가 얻는 가치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5DF"/>
                      </a:solidFill>
                      <a:prstDash val="solid"/>
                    </a:lnR>
                    <a:lnT w="5715">
                      <a:solidFill>
                        <a:srgbClr val="DCE5DF"/>
                      </a:solidFill>
                      <a:prstDash val="solid"/>
                    </a:lnT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172B1B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3B6C36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관찰 맥락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5DF"/>
                      </a:solidFill>
                      <a:prstDash val="solid"/>
                    </a:lnL>
                    <a:lnR w="5715">
                      <a:solidFill>
                        <a:srgbClr val="DCE5DF"/>
                      </a:solidFill>
                      <a:prstDash val="solid"/>
                    </a:lnR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821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기준 상태·최근 기록·약·사건 연결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5DF"/>
                      </a:solidFill>
                      <a:prstDash val="solid"/>
                    </a:lnR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821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지금과 이전 상태를 함께 확인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5DF"/>
                      </a:solidFill>
                      <a:prstDash val="solid"/>
                    </a:lnR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3B6C36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기간별 변화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5DF"/>
                      </a:solidFill>
                      <a:prstDash val="solid"/>
                    </a:lnL>
                    <a:lnR w="5715">
                      <a:solidFill>
                        <a:srgbClr val="DCE5DF"/>
                      </a:solidFill>
                      <a:prstDash val="solid"/>
                    </a:lnR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F3F6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821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서버에서 기간·단위별 통계 계산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5DF"/>
                      </a:solidFill>
                      <a:prstDash val="solid"/>
                    </a:lnR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F3F6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821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관찰값과 미기록을 구분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5DF"/>
                      </a:solidFill>
                      <a:prstDash val="solid"/>
                    </a:lnR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F3F6EB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3B6C36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독립 안전 규칙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5DF"/>
                      </a:solidFill>
                      <a:prstDash val="solid"/>
                    </a:lnL>
                    <a:lnR w="5715">
                      <a:solidFill>
                        <a:srgbClr val="DCE5DF"/>
                      </a:solidFill>
                      <a:prstDash val="solid"/>
                    </a:lnR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821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정책·기준 버전과 연락 안내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5DF"/>
                      </a:solidFill>
                      <a:prstDash val="solid"/>
                    </a:lnR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821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AI 생성 결과와 별도로 점검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5DF"/>
                      </a:solidFill>
                      <a:prstDash val="solid"/>
                    </a:lnR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3B6C36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공유·검토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5DF"/>
                      </a:solidFill>
                      <a:prstDash val="solid"/>
                    </a:lnL>
                    <a:lnR w="5715">
                      <a:solidFill>
                        <a:srgbClr val="DCE5DF"/>
                      </a:solidFill>
                      <a:prstDash val="solid"/>
                    </a:lnR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F3F6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821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권한별 현황판·전달 PDF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5DF"/>
                      </a:solidFill>
                      <a:prstDash val="solid"/>
                    </a:lnR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F3F6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821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보호자와 의료진이 근거 확인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5DF"/>
                      </a:solidFill>
                      <a:prstDash val="solid"/>
                    </a:lnR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F3F6EB"/>
                    </a:solidFill>
                  </a:tcPr>
                </a:tc>
              </a:tr>
            </a:tbl>
          </a:graphicData>
        </a:graphic>
      </p:graphicFrame>
      <p:sp>
        <p:nvSpPr>
          <p:cNvPr id="6" name="임상 검토·실환자 사용 수락이 별도입니다. 외부 AI 활성화와 실제 ">
            <a:extLst xmlns:a="http://schemas.openxmlformats.org/drawingml/2006/main">
              <a:ext uri="{FF2B5EF4-FFF2-40B4-BE49-F238E27FC236}">
                <a16:creationId xmlns:a16="http://schemas.microsoft.com/office/drawing/2014/main" id="{A4E2821D-9FAA-4A32-809B-070F1E0465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29325"/>
            <a:ext cx="109728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pPr>
            <a:r>
              <a:rPr sz="1275" b="0">
                <a:solidFill>
                  <a:srgbClr val="465B52"/>
                </a:solidFill>
                <a:latin typeface="NanumSquare"/>
                <a:ea typeface="NanumSquare"/>
                <a:cs typeface="NanumSquare"/>
              </a:rPr>
              <a:t>임상 검토·실환자 사용 수락이 별도입니다. 외부 AI 활성화와 실제 이메일 수신을 확인된 결과로 전제하지 않습니다.</a:t>
            </a:r>
          </a:p>
        </p:txBody>
      </p:sp>
      <p:sp>
        <p:nvSpPr>
          <p:cNvPr id="7" name="2026-10-15 · veggie.care/ir · 기업·제품 소개">
            <a:extLst xmlns:a="http://schemas.openxmlformats.org/drawingml/2006/main">
              <a:ext uri="{FF2B5EF4-FFF2-40B4-BE49-F238E27FC236}">
                <a16:creationId xmlns:a16="http://schemas.microsoft.com/office/drawing/2014/main" id="{B2FF39E8-DC67-4A5F-BAA3-B25156CBE6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29400"/>
            <a:ext cx="1097280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9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pPr>
            <a:r>
              <a:rPr sz="900" b="0">
                <a:solidFill>
                  <a:srgbClr val="465B52"/>
                </a:solidFill>
                <a:latin typeface="NanumSquare"/>
                <a:ea typeface="NanumSquare"/>
                <a:cs typeface="NanumSquare"/>
              </a:rPr>
              <a:t>2026-10-15 · veggie.care/ir · 기업·제품 소개</a:t>
            </a:r>
          </a:p>
        </p:txBody>
      </p:sp>
    </p:spTree>
    <p:extLst>
      <p:ext uri="{BB962C8B-B14F-4D97-AF65-F5344CB8AC3E}">
        <p14:creationId xmlns:p14="http://schemas.microsoft.com/office/powerpoint/2010/main" val="197909218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VEGGIECARE / COMPANY IR">
            <a:extLst xmlns:a="http://schemas.openxmlformats.org/drawingml/2006/main">
              <a:ext uri="{FF2B5EF4-FFF2-40B4-BE49-F238E27FC236}">
                <a16:creationId xmlns:a16="http://schemas.microsoft.com/office/drawing/2014/main" id="{4C5DF506-7B40-4E51-BB0D-D04C4D1D66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10382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27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1275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VEGGIECARE / COMPANY IR</a:t>
            </a:r>
          </a:p>
        </p:txBody>
      </p:sp>
      <p:sp>
        <p:nvSpPr>
          <p:cNvPr id="2" name="11">
            <a:extLst xmlns:a="http://schemas.openxmlformats.org/drawingml/2006/main">
              <a:ext uri="{FF2B5EF4-FFF2-40B4-BE49-F238E27FC236}">
                <a16:creationId xmlns:a16="http://schemas.microsoft.com/office/drawing/2014/main" id="{6E79C441-DBAC-41BB-A8C8-35B84A3236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23850"/>
            <a:ext cx="5334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0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1275" b="0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11</a:t>
            </a:r>
          </a:p>
        </p:txBody>
      </p:sp>
      <p:sp>
        <p:nvSpPr>
          <p:cNvPr id="3" name="경쟁 대안과 검증할 차이">
            <a:extLst xmlns:a="http://schemas.openxmlformats.org/drawingml/2006/main">
              <a:ext uri="{FF2B5EF4-FFF2-40B4-BE49-F238E27FC236}">
                <a16:creationId xmlns:a16="http://schemas.microsoft.com/office/drawing/2014/main" id="{CCB3EAF6-1673-41E1-A8EE-24F966ECCA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97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300" b="1">
                <a:solidFill>
                  <a:srgbClr val="142821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142821"/>
                </a:solidFill>
                <a:latin typeface="NanumSquare"/>
                <a:ea typeface="NanumSquare"/>
                <a:cs typeface="NanumSquare"/>
              </a:defRPr>
            </a:pPr>
            <a:r>
              <a:rPr sz="3300" b="1">
                <a:solidFill>
                  <a:srgbClr val="142821"/>
                </a:solidFill>
                <a:latin typeface="NanumSquare"/>
                <a:ea typeface="NanumSquare"/>
                <a:cs typeface="NanumSquare"/>
              </a:rPr>
              <a:t>경쟁 대안과 검증할 차이</a:t>
            </a:r>
          </a:p>
        </p:txBody>
      </p:sp>
      <p:sp>
        <p:nvSpPr>
          <p:cNvPr id="4" name="기존 식단·돌봄 도구와 비교해 채택 이유를 검증합니다.">
            <a:extLst xmlns:a="http://schemas.openxmlformats.org/drawingml/2006/main">
              <a:ext uri="{FF2B5EF4-FFF2-40B4-BE49-F238E27FC236}">
                <a16:creationId xmlns:a16="http://schemas.microsoft.com/office/drawing/2014/main" id="{12B41543-A0E3-4A4B-B24B-49B2EFF815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95450"/>
            <a:ext cx="109728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pPr>
            <a:r>
              <a:rPr sz="1950" b="0">
                <a:solidFill>
                  <a:srgbClr val="465B52"/>
                </a:solidFill>
                <a:latin typeface="NanumSquare"/>
                <a:ea typeface="NanumSquare"/>
                <a:cs typeface="NanumSquare"/>
              </a:rPr>
              <a:t>기존 식단·돌봄 도구와 비교해 채택 이유를 검증합니다.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74175E8-D78D-4632-AD8E-3AEE1CAF896F}"/>
              </a:ext>
            </a:extLst>
          </p:cNvPr>
          <p:cNvGraphicFramePr/>
          <p:nvPr/>
        </p:nvGraphicFramePr>
        <p:xfrm>
          <a:off xmlns:a="http://schemas.openxmlformats.org/drawingml/2006/main" x="609600" y="2533650"/>
          <a:ext xmlns:a="http://schemas.openxmlformats.org/drawingml/2006/main" cx="10972800" cy="27432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000250"/>
                <a:gridCol w="4762500"/>
                <a:gridCol w="4210050"/>
              </a:tblGrid>
              <a:tr h="68580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비교 대상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5DF"/>
                      </a:solidFill>
                      <a:prstDash val="solid"/>
                    </a:lnL>
                    <a:lnR w="5715">
                      <a:solidFill>
                        <a:srgbClr val="DCE5DF"/>
                      </a:solidFill>
                      <a:prstDash val="solid"/>
                    </a:lnR>
                    <a:lnT w="5715">
                      <a:solidFill>
                        <a:srgbClr val="DCE5DF"/>
                      </a:solidFill>
                      <a:prstDash val="solid"/>
                    </a:lnT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172B1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공식 공개 기능·제품 방향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5DF"/>
                      </a:solidFill>
                      <a:prstDash val="solid"/>
                    </a:lnR>
                    <a:lnT w="5715">
                      <a:solidFill>
                        <a:srgbClr val="DCE5DF"/>
                      </a:solidFill>
                      <a:prstDash val="solid"/>
                    </a:lnT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172B1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베지케어가 검증할 차이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5DF"/>
                      </a:solidFill>
                      <a:prstDash val="solid"/>
                    </a:lnR>
                    <a:lnT w="5715">
                      <a:solidFill>
                        <a:srgbClr val="DCE5DF"/>
                      </a:solidFill>
                      <a:prstDash val="solid"/>
                    </a:lnT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172B1B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3B6C36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Eat This Much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5DF"/>
                      </a:solidFill>
                      <a:prstDash val="solid"/>
                    </a:lnL>
                    <a:lnR w="5715">
                      <a:solidFill>
                        <a:srgbClr val="DCE5DF"/>
                      </a:solidFill>
                      <a:prstDash val="solid"/>
                    </a:lnR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821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개인화 식단·장보기·배달·PDF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5DF"/>
                      </a:solidFill>
                      <a:prstDash val="solid"/>
                    </a:lnR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821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한국 식재료·채식 실천의 활용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5DF"/>
                      </a:solidFill>
                      <a:prstDash val="solid"/>
                    </a:lnR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3B6C36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Lotsa · 인접 돌봄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5DF"/>
                      </a:solidFill>
                      <a:prstDash val="solid"/>
                    </a:lnL>
                    <a:lnR w="5715">
                      <a:solidFill>
                        <a:srgbClr val="DCE5DF"/>
                      </a:solidFill>
                      <a:prstDash val="solid"/>
                    </a:lnR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F3F6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821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도움 요청·돌봄 일정·가족 협업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5DF"/>
                      </a:solidFill>
                      <a:prstDash val="solid"/>
                    </a:lnR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F3F6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821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관찰·수행·인계의 실제 유용성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5DF"/>
                      </a:solidFill>
                      <a:prstDash val="solid"/>
                    </a:lnR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F3F6EB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3B6C36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베지케어 가설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5DF"/>
                      </a:solidFill>
                      <a:prstDash val="solid"/>
                    </a:lnL>
                    <a:lnR w="5715">
                      <a:solidFill>
                        <a:srgbClr val="DCE5DF"/>
                      </a:solidFill>
                      <a:prstDash val="solid"/>
                    </a:lnR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821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생활 맥락·한국어 실천·별도 돌봄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5DF"/>
                      </a:solidFill>
                      <a:prstDash val="solid"/>
                    </a:lnR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821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반복 이용·귀속 수익·인계 비교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5DF"/>
                      </a:solidFill>
                      <a:prstDash val="solid"/>
                    </a:lnR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공식 안내 비교입니다. 언어·지역 차이와 기능 수만으로 우위를 확정하">
            <a:extLst xmlns:a="http://schemas.openxmlformats.org/drawingml/2006/main">
              <a:ext uri="{FF2B5EF4-FFF2-40B4-BE49-F238E27FC236}">
                <a16:creationId xmlns:a16="http://schemas.microsoft.com/office/drawing/2014/main" id="{7A642FDD-AC7D-4A91-9E6B-C3F36100D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29325"/>
            <a:ext cx="109728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pPr>
            <a:r>
              <a:rPr sz="1275" b="0">
                <a:solidFill>
                  <a:srgbClr val="465B52"/>
                </a:solidFill>
                <a:latin typeface="NanumSquare"/>
                <a:ea typeface="NanumSquare"/>
                <a:cs typeface="NanumSquare"/>
              </a:rPr>
              <a:t>공식 안내 비교입니다. 언어·지역 차이와 기능 수만으로 우위를 확정하지 않습니다. 돌봄은 별도 고객·내용 검토 대상입니다.</a:t>
            </a:r>
          </a:p>
        </p:txBody>
      </p:sp>
      <p:sp>
        <p:nvSpPr>
          <p:cNvPr id="7" name="2026-10-15 · veggie.care/ir · 기업·제품 소개">
            <a:extLst xmlns:a="http://schemas.openxmlformats.org/drawingml/2006/main">
              <a:ext uri="{FF2B5EF4-FFF2-40B4-BE49-F238E27FC236}">
                <a16:creationId xmlns:a16="http://schemas.microsoft.com/office/drawing/2014/main" id="{AED0EFCB-EEC7-46E4-AC67-DE8B6630F1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29400"/>
            <a:ext cx="1097280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9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pPr>
            <a:r>
              <a:rPr sz="900" b="0">
                <a:solidFill>
                  <a:srgbClr val="465B52"/>
                </a:solidFill>
                <a:latin typeface="NanumSquare"/>
                <a:ea typeface="NanumSquare"/>
                <a:cs typeface="NanumSquare"/>
              </a:rPr>
              <a:t>2026-10-15 · veggie.care/ir · 기업·제품 소개</a:t>
            </a:r>
          </a:p>
        </p:txBody>
      </p:sp>
    </p:spTree>
    <p:extLst>
      <p:ext uri="{BB962C8B-B14F-4D97-AF65-F5344CB8AC3E}">
        <p14:creationId xmlns:p14="http://schemas.microsoft.com/office/powerpoint/2010/main" val="893163328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VEGGIECARE / COMPANY IR">
            <a:extLst xmlns:a="http://schemas.openxmlformats.org/drawingml/2006/main">
              <a:ext uri="{FF2B5EF4-FFF2-40B4-BE49-F238E27FC236}">
                <a16:creationId xmlns:a16="http://schemas.microsoft.com/office/drawing/2014/main" id="{0D0E7E84-AEDF-47CA-843B-DB7930E72D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10382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27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1275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VEGGIECARE / COMPANY IR</a:t>
            </a:r>
          </a:p>
        </p:txBody>
      </p:sp>
      <p:sp>
        <p:nvSpPr>
          <p:cNvPr id="2" name="12">
            <a:extLst xmlns:a="http://schemas.openxmlformats.org/drawingml/2006/main">
              <a:ext uri="{FF2B5EF4-FFF2-40B4-BE49-F238E27FC236}">
                <a16:creationId xmlns:a16="http://schemas.microsoft.com/office/drawing/2014/main" id="{222440EB-5164-45CA-9FFD-C9CF8F6C7E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23850"/>
            <a:ext cx="5334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0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1275" b="0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12</a:t>
            </a:r>
          </a:p>
        </p:txBody>
      </p:sp>
      <p:sp>
        <p:nvSpPr>
          <p:cNvPr id="3" name="수익 경로와 현재 정책">
            <a:extLst xmlns:a="http://schemas.openxmlformats.org/drawingml/2006/main">
              <a:ext uri="{FF2B5EF4-FFF2-40B4-BE49-F238E27FC236}">
                <a16:creationId xmlns:a16="http://schemas.microsoft.com/office/drawing/2014/main" id="{B96A9A6C-9F7A-4925-8985-E320260EC3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97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300" b="1">
                <a:solidFill>
                  <a:srgbClr val="142821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142821"/>
                </a:solidFill>
                <a:latin typeface="NanumSquare"/>
                <a:ea typeface="NanumSquare"/>
                <a:cs typeface="NanumSquare"/>
              </a:defRPr>
            </a:pPr>
            <a:r>
              <a:rPr sz="3300" b="1">
                <a:solidFill>
                  <a:srgbClr val="142821"/>
                </a:solidFill>
                <a:latin typeface="NanumSquare"/>
                <a:ea typeface="NanumSquare"/>
                <a:cs typeface="NanumSquare"/>
              </a:rPr>
              <a:t>수익 경로와 현재 정책</a:t>
            </a:r>
          </a:p>
        </p:txBody>
      </p:sp>
      <p:sp>
        <p:nvSpPr>
          <p:cNvPr id="4" name="이용자 행동·거래·업체 기능의 유료 수요를 각각 확인합니다.">
            <a:extLst xmlns:a="http://schemas.openxmlformats.org/drawingml/2006/main">
              <a:ext uri="{FF2B5EF4-FFF2-40B4-BE49-F238E27FC236}">
                <a16:creationId xmlns:a16="http://schemas.microsoft.com/office/drawing/2014/main" id="{FF604E3A-EA0D-4332-B040-3A847E03C1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95450"/>
            <a:ext cx="109728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pPr>
            <a:r>
              <a:rPr sz="1950" b="0">
                <a:solidFill>
                  <a:srgbClr val="465B52"/>
                </a:solidFill>
                <a:latin typeface="NanumSquare"/>
                <a:ea typeface="NanumSquare"/>
                <a:cs typeface="NanumSquare"/>
              </a:rPr>
              <a:t>이용자 행동·거래·업체 기능의 유료 수요를 각각 확인합니다.</a:t>
            </a:r>
          </a:p>
        </p:txBody>
      </p:sp>
      <p:sp>
        <p:nvSpPr>
          <p:cNvPr id="5" name="현재 업체 정책">
            <a:extLst xmlns:a="http://schemas.openxmlformats.org/drawingml/2006/main">
              <a:ext uri="{FF2B5EF4-FFF2-40B4-BE49-F238E27FC236}">
                <a16:creationId xmlns:a16="http://schemas.microsoft.com/office/drawing/2014/main" id="{3D073874-EA07-4861-9042-8576F56781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09850"/>
            <a:ext cx="2000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현재 업체 정책</a:t>
            </a:r>
          </a:p>
        </p:txBody>
      </p:sp>
      <p:sp>
        <p:nvSpPr>
          <p:cNvPr id="6" name="업체 행정 Beta는 무료입니다. 향후 구독 여부·기능 범위·요금은 ">
            <a:extLst xmlns:a="http://schemas.openxmlformats.org/drawingml/2006/main">
              <a:ext uri="{FF2B5EF4-FFF2-40B4-BE49-F238E27FC236}">
                <a16:creationId xmlns:a16="http://schemas.microsoft.com/office/drawing/2014/main" id="{6E677D45-E944-4178-82B5-F89497C202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2609850"/>
            <a:ext cx="87249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465B52"/>
                </a:solidFill>
                <a:latin typeface="NanumSquare"/>
                <a:ea typeface="NanumSquare"/>
                <a:cs typeface="NanumSquare"/>
              </a:rPr>
              <a:t>업체 행정 Beta는 무료입니다. 향후 구독 여부·기능 범위·요금은 별도 고지·동의로 정합니다.</a:t>
            </a:r>
          </a:p>
        </p:txBody>
      </p:sp>
      <p:sp>
        <p:nvSpPr>
          <p:cNvPr id="7" name="상품·제휴">
            <a:extLst xmlns:a="http://schemas.openxmlformats.org/drawingml/2006/main">
              <a:ext uri="{FF2B5EF4-FFF2-40B4-BE49-F238E27FC236}">
                <a16:creationId xmlns:a16="http://schemas.microsoft.com/office/drawing/2014/main" id="{F579F18E-063C-4CBF-8208-8834B7C40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52850"/>
            <a:ext cx="2000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상품·제휴</a:t>
            </a:r>
          </a:p>
        </p:txBody>
      </p:sp>
      <p:sp>
        <p:nvSpPr>
          <p:cNvPr id="8" name="제휴 구매 귀속과 입금, 승인된 직접 판매의 주문·환불·정산을 계약과">
            <a:extLst xmlns:a="http://schemas.openxmlformats.org/drawingml/2006/main">
              <a:ext uri="{FF2B5EF4-FFF2-40B4-BE49-F238E27FC236}">
                <a16:creationId xmlns:a16="http://schemas.microsoft.com/office/drawing/2014/main" id="{BA05551A-3DD2-4DFD-8E67-B1AC51710C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3752850"/>
            <a:ext cx="87249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465B52"/>
                </a:solidFill>
                <a:latin typeface="NanumSquare"/>
                <a:ea typeface="NanumSquare"/>
                <a:cs typeface="NanumSquare"/>
              </a:rPr>
              <a:t>제휴 구매 귀속과 입금, 승인된 직접 판매의 주문·환불·정산을 계약과 원장으로 확인해야 합니다.</a:t>
            </a:r>
          </a:p>
        </p:txBody>
      </p:sp>
      <p:sp>
        <p:nvSpPr>
          <p:cNvPr id="9" name="검토 경로">
            <a:extLst xmlns:a="http://schemas.openxmlformats.org/drawingml/2006/main">
              <a:ext uri="{FF2B5EF4-FFF2-40B4-BE49-F238E27FC236}">
                <a16:creationId xmlns:a16="http://schemas.microsoft.com/office/drawing/2014/main" id="{66F52917-1AD2-4E92-ADEF-79023EB2F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95850"/>
            <a:ext cx="2000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검토 경로</a:t>
            </a:r>
          </a:p>
        </p:txBody>
      </p:sp>
      <p:sp>
        <p:nvSpPr>
          <p:cNvPr id="10" name="상품·콘텐츠 협력과 업체 운영 기능, 별도 기관·돌봄 실증을 비교합니">
            <a:extLst xmlns:a="http://schemas.openxmlformats.org/drawingml/2006/main">
              <a:ext uri="{FF2B5EF4-FFF2-40B4-BE49-F238E27FC236}">
                <a16:creationId xmlns:a16="http://schemas.microsoft.com/office/drawing/2014/main" id="{A2CED658-1D05-449B-A3E3-0FCF81F49D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4895850"/>
            <a:ext cx="87249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465B52"/>
                </a:solidFill>
                <a:latin typeface="NanumSquare"/>
                <a:ea typeface="NanumSquare"/>
                <a:cs typeface="NanumSquare"/>
              </a:rPr>
              <a:t>상품·콘텐츠 협력과 업체 운영 기능, 별도 기관·돌봄 실증을 비교합니다. 센터 구독을 첫 수익으로 확정하지 않습니다.</a:t>
            </a:r>
          </a:p>
        </p:txBody>
      </p:sp>
      <p:sp>
        <p:nvSpPr>
          <p:cNvPr id="11" name="2026-10-15 · veggie.care/ir · 기업·제품 소개">
            <a:extLst xmlns:a="http://schemas.openxmlformats.org/drawingml/2006/main">
              <a:ext uri="{FF2B5EF4-FFF2-40B4-BE49-F238E27FC236}">
                <a16:creationId xmlns:a16="http://schemas.microsoft.com/office/drawing/2014/main" id="{E8E841F3-25EF-41C5-B1FE-AE74DE42D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29400"/>
            <a:ext cx="1097280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9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pPr>
            <a:r>
              <a:rPr sz="900" b="0">
                <a:solidFill>
                  <a:srgbClr val="465B52"/>
                </a:solidFill>
                <a:latin typeface="NanumSquare"/>
                <a:ea typeface="NanumSquare"/>
                <a:cs typeface="NanumSquare"/>
              </a:rPr>
              <a:t>2026-10-15 · veggie.care/ir · 기업·제품 소개</a:t>
            </a:r>
          </a:p>
        </p:txBody>
      </p:sp>
    </p:spTree>
    <p:extLst>
      <p:ext uri="{BB962C8B-B14F-4D97-AF65-F5344CB8AC3E}">
        <p14:creationId xmlns:p14="http://schemas.microsoft.com/office/powerpoint/2010/main" val="1343038685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VEGGIECARE / COMPANY IR">
            <a:extLst xmlns:a="http://schemas.openxmlformats.org/drawingml/2006/main">
              <a:ext uri="{FF2B5EF4-FFF2-40B4-BE49-F238E27FC236}">
                <a16:creationId xmlns:a16="http://schemas.microsoft.com/office/drawing/2014/main" id="{B2DB1F63-C132-4EA3-B17E-0600C4A514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10382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27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1275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VEGGIECARE / COMPANY IR</a:t>
            </a:r>
          </a:p>
        </p:txBody>
      </p:sp>
      <p:sp>
        <p:nvSpPr>
          <p:cNvPr id="2" name="13">
            <a:extLst xmlns:a="http://schemas.openxmlformats.org/drawingml/2006/main">
              <a:ext uri="{FF2B5EF4-FFF2-40B4-BE49-F238E27FC236}">
                <a16:creationId xmlns:a16="http://schemas.microsoft.com/office/drawing/2014/main" id="{126C3FBC-6C50-4F24-92CD-82B6C64758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23850"/>
            <a:ext cx="5334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0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1275" b="0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13</a:t>
            </a:r>
          </a:p>
        </p:txBody>
      </p:sp>
      <p:sp>
        <p:nvSpPr>
          <p:cNvPr id="3" name="구매 연결이 남는 수익이 되려면">
            <a:extLst xmlns:a="http://schemas.openxmlformats.org/drawingml/2006/main">
              <a:ext uri="{FF2B5EF4-FFF2-40B4-BE49-F238E27FC236}">
                <a16:creationId xmlns:a16="http://schemas.microsoft.com/office/drawing/2014/main" id="{6183FA3C-E317-4C6A-B00B-CA0BBA5870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97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300" b="1">
                <a:solidFill>
                  <a:srgbClr val="142821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142821"/>
                </a:solidFill>
                <a:latin typeface="NanumSquare"/>
                <a:ea typeface="NanumSquare"/>
                <a:cs typeface="NanumSquare"/>
              </a:defRPr>
            </a:pPr>
            <a:r>
              <a:rPr sz="3300" b="1">
                <a:solidFill>
                  <a:srgbClr val="142821"/>
                </a:solidFill>
                <a:latin typeface="NanumSquare"/>
                <a:ea typeface="NanumSquare"/>
                <a:cs typeface="NanumSquare"/>
              </a:rPr>
              <a:t>구매 연결이 남는 수익이 되려면</a:t>
            </a:r>
          </a:p>
        </p:txBody>
      </p:sp>
      <p:sp>
        <p:nvSpPr>
          <p:cNvPr id="4" name="제휴·직접 판매·업체 기능을 같은 매출로 계산하지 않습니다.">
            <a:extLst xmlns:a="http://schemas.openxmlformats.org/drawingml/2006/main">
              <a:ext uri="{FF2B5EF4-FFF2-40B4-BE49-F238E27FC236}">
                <a16:creationId xmlns:a16="http://schemas.microsoft.com/office/drawing/2014/main" id="{439FCA4D-5A61-48E6-B6F5-50747279ED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95450"/>
            <a:ext cx="109728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pPr>
            <a:r>
              <a:rPr sz="1950" b="0">
                <a:solidFill>
                  <a:srgbClr val="465B52"/>
                </a:solidFill>
                <a:latin typeface="NanumSquare"/>
                <a:ea typeface="NanumSquare"/>
                <a:cs typeface="NanumSquare"/>
              </a:rPr>
              <a:t>제휴·직접 판매·업체 기능을 같은 매출로 계산하지 않습니다.</a:t>
            </a:r>
          </a:p>
        </p:txBody>
      </p:sp>
      <p:sp>
        <p:nvSpPr>
          <p:cNvPr id="5" name="제휴 수입">
            <a:extLst xmlns:a="http://schemas.openxmlformats.org/drawingml/2006/main">
              <a:ext uri="{FF2B5EF4-FFF2-40B4-BE49-F238E27FC236}">
                <a16:creationId xmlns:a16="http://schemas.microsoft.com/office/drawing/2014/main" id="{EA4538B5-634F-479B-8DF8-1F0F1CE0E7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09850"/>
            <a:ext cx="2000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제휴 수입</a:t>
            </a:r>
          </a:p>
        </p:txBody>
      </p:sp>
      <p:sp>
        <p:nvSpPr>
          <p:cNvPr id="6" name="승인 귀속 구매액×계약 제휴율에서 취소·환수를 대조합니다. 클릭과 장">
            <a:extLst xmlns:a="http://schemas.openxmlformats.org/drawingml/2006/main">
              <a:ext uri="{FF2B5EF4-FFF2-40B4-BE49-F238E27FC236}">
                <a16:creationId xmlns:a16="http://schemas.microsoft.com/office/drawing/2014/main" id="{12AE09E8-044F-44C5-9B3A-39930E8475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2609850"/>
            <a:ext cx="87249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465B52"/>
                </a:solidFill>
                <a:latin typeface="NanumSquare"/>
                <a:ea typeface="NanumSquare"/>
                <a:cs typeface="NanumSquare"/>
              </a:rPr>
              <a:t>승인 귀속 구매액×계약 제휴율에서 취소·환수를 대조합니다. 클릭과 장바구니 금액은 입금이나 플랫폼 매출이 아닙니다.</a:t>
            </a:r>
          </a:p>
        </p:txBody>
      </p:sp>
      <p:sp>
        <p:nvSpPr>
          <p:cNvPr id="7" name="기여이익">
            <a:extLst xmlns:a="http://schemas.openxmlformats.org/drawingml/2006/main">
              <a:ext uri="{FF2B5EF4-FFF2-40B4-BE49-F238E27FC236}">
                <a16:creationId xmlns:a16="http://schemas.microsoft.com/office/drawing/2014/main" id="{F7902F90-4EBD-47C9-9DB8-914CD88C2A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52850"/>
            <a:ext cx="2000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기여이익</a:t>
            </a:r>
          </a:p>
        </p:txBody>
      </p:sp>
      <p:sp>
        <p:nvSpPr>
          <p:cNvPr id="8" name="받은 대가에서 실제 유입·AI·지원·거래 변동비를 뺍니다. 직접 판매">
            <a:extLst xmlns:a="http://schemas.openxmlformats.org/drawingml/2006/main">
              <a:ext uri="{FF2B5EF4-FFF2-40B4-BE49-F238E27FC236}">
                <a16:creationId xmlns:a16="http://schemas.microsoft.com/office/drawing/2014/main" id="{582EB329-18B2-4C5A-B98B-249788F8A7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3752850"/>
            <a:ext cx="87249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465B52"/>
                </a:solidFill>
                <a:latin typeface="NanumSquare"/>
                <a:ea typeface="NanumSquare"/>
                <a:cs typeface="NanumSquare"/>
              </a:rPr>
              <a:t>받은 대가에서 실제 유입·AI·지원·거래 변동비를 뺍니다. 직접 판매는 공급자 대금·배송·PG·환불과 계약상 책임도 확인합니다.</a:t>
            </a:r>
          </a:p>
        </p:txBody>
      </p:sp>
      <p:sp>
        <p:nvSpPr>
          <p:cNvPr id="9" name="별도 수익 검증">
            <a:extLst xmlns:a="http://schemas.openxmlformats.org/drawingml/2006/main">
              <a:ext uri="{FF2B5EF4-FFF2-40B4-BE49-F238E27FC236}">
                <a16:creationId xmlns:a16="http://schemas.microsoft.com/office/drawing/2014/main" id="{62833595-6BA1-47AE-B9F2-9C05044DDD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95850"/>
            <a:ext cx="2000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별도 수익 검증</a:t>
            </a:r>
          </a:p>
        </p:txBody>
      </p:sp>
      <p:sp>
        <p:nvSpPr>
          <p:cNvPr id="10" name="업체 기능은 Beta 무료로 유료 수요를 확인합니다. 항암 돌봄은 기">
            <a:extLst xmlns:a="http://schemas.openxmlformats.org/drawingml/2006/main">
              <a:ext uri="{FF2B5EF4-FFF2-40B4-BE49-F238E27FC236}">
                <a16:creationId xmlns:a16="http://schemas.microsoft.com/office/drawing/2014/main" id="{378A5B1E-1F2B-4344-BCB1-13F65C8A7E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4895850"/>
            <a:ext cx="87249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465B52"/>
                </a:solidFill>
                <a:latin typeface="NanumSquare"/>
                <a:ea typeface="NanumSquare"/>
                <a:cs typeface="NanumSquare"/>
              </a:rPr>
              <a:t>업체 기능은 Beta 무료로 유료 수요를 확인합니다. 항암 돌봄은 기관 실증의 별도 범위이며 건강 기록 판매를 기본 수익으로 두지 않습니다.</a:t>
            </a:r>
          </a:p>
        </p:txBody>
      </p:sp>
      <p:sp>
        <p:nvSpPr>
          <p:cNvPr id="11" name="실제 제휴율·전환율·반복 이용·원가·입금 자료는 미확보입니다. 산식이">
            <a:extLst xmlns:a="http://schemas.openxmlformats.org/drawingml/2006/main">
              <a:ext uri="{FF2B5EF4-FFF2-40B4-BE49-F238E27FC236}">
                <a16:creationId xmlns:a16="http://schemas.microsoft.com/office/drawing/2014/main" id="{F20776F7-5417-4721-926B-0EE69F4876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29325"/>
            <a:ext cx="109728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pPr>
            <a:r>
              <a:rPr sz="1275" b="0">
                <a:solidFill>
                  <a:srgbClr val="465B52"/>
                </a:solidFill>
                <a:latin typeface="NanumSquare"/>
                <a:ea typeface="NanumSquare"/>
                <a:cs typeface="NanumSquare"/>
              </a:rPr>
              <a:t>실제 제휴율·전환율·반복 이용·원가·입금 자료는 미확보입니다. 산식이 수익성 입증을 대신하지 않습니다.</a:t>
            </a:r>
          </a:p>
        </p:txBody>
      </p:sp>
      <p:sp>
        <p:nvSpPr>
          <p:cNvPr id="12" name="2026-10-15 · veggie.care/ir · 기업·제품 소개">
            <a:extLst xmlns:a="http://schemas.openxmlformats.org/drawingml/2006/main">
              <a:ext uri="{FF2B5EF4-FFF2-40B4-BE49-F238E27FC236}">
                <a16:creationId xmlns:a16="http://schemas.microsoft.com/office/drawing/2014/main" id="{E2210FDB-7E3E-415D-A498-92D0344C77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29400"/>
            <a:ext cx="1097280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9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pPr>
            <a:r>
              <a:rPr sz="900" b="0">
                <a:solidFill>
                  <a:srgbClr val="465B52"/>
                </a:solidFill>
                <a:latin typeface="NanumSquare"/>
                <a:ea typeface="NanumSquare"/>
                <a:cs typeface="NanumSquare"/>
              </a:rPr>
              <a:t>2026-10-15 · veggie.care/ir · 기업·제품 소개</a:t>
            </a:r>
          </a:p>
        </p:txBody>
      </p:sp>
    </p:spTree>
    <p:extLst>
      <p:ext uri="{BB962C8B-B14F-4D97-AF65-F5344CB8AC3E}">
        <p14:creationId xmlns:p14="http://schemas.microsoft.com/office/powerpoint/2010/main" val="1787908894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VEGGIECARE / COMPANY IR">
            <a:extLst xmlns:a="http://schemas.openxmlformats.org/drawingml/2006/main">
              <a:ext uri="{FF2B5EF4-FFF2-40B4-BE49-F238E27FC236}">
                <a16:creationId xmlns:a16="http://schemas.microsoft.com/office/drawing/2014/main" id="{02A35A2A-F7E6-469C-9467-AE8A7E1996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10382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27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1275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VEGGIECARE / COMPANY IR</a:t>
            </a:r>
          </a:p>
        </p:txBody>
      </p:sp>
      <p:sp>
        <p:nvSpPr>
          <p:cNvPr id="2" name="14">
            <a:extLst xmlns:a="http://schemas.openxmlformats.org/drawingml/2006/main">
              <a:ext uri="{FF2B5EF4-FFF2-40B4-BE49-F238E27FC236}">
                <a16:creationId xmlns:a16="http://schemas.microsoft.com/office/drawing/2014/main" id="{D27B9A48-3C4D-4925-A57D-6175686C2D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23850"/>
            <a:ext cx="5334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0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1275" b="0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14</a:t>
            </a:r>
          </a:p>
        </p:txBody>
      </p:sp>
      <p:sp>
        <p:nvSpPr>
          <p:cNvPr id="3" name="착수 후 12주 검증안">
            <a:extLst xmlns:a="http://schemas.openxmlformats.org/drawingml/2006/main">
              <a:ext uri="{FF2B5EF4-FFF2-40B4-BE49-F238E27FC236}">
                <a16:creationId xmlns:a16="http://schemas.microsoft.com/office/drawing/2014/main" id="{B6EE1D2D-1171-43DB-8B4C-40F1437142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97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300" b="1">
                <a:solidFill>
                  <a:srgbClr val="142821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142821"/>
                </a:solidFill>
                <a:latin typeface="NanumSquare"/>
                <a:ea typeface="NanumSquare"/>
                <a:cs typeface="NanumSquare"/>
              </a:defRPr>
            </a:pPr>
            <a:r>
              <a:rPr sz="3300" b="1">
                <a:solidFill>
                  <a:srgbClr val="142821"/>
                </a:solidFill>
                <a:latin typeface="NanumSquare"/>
                <a:ea typeface="NanumSquare"/>
                <a:cs typeface="NanumSquare"/>
              </a:rPr>
              <a:t>착수 후 12주 검증안</a:t>
            </a:r>
          </a:p>
        </p:txBody>
      </p:sp>
      <p:sp>
        <p:nvSpPr>
          <p:cNvPr id="4" name="참여·책임·예산 확보 후 시작하는 탐색 계획입니다.">
            <a:extLst xmlns:a="http://schemas.openxmlformats.org/drawingml/2006/main">
              <a:ext uri="{FF2B5EF4-FFF2-40B4-BE49-F238E27FC236}">
                <a16:creationId xmlns:a16="http://schemas.microsoft.com/office/drawing/2014/main" id="{82AD7822-4036-4BC5-AA50-4AA6DE0FCC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95450"/>
            <a:ext cx="109728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pPr>
            <a:r>
              <a:rPr sz="1950" b="0">
                <a:solidFill>
                  <a:srgbClr val="465B52"/>
                </a:solidFill>
                <a:latin typeface="NanumSquare"/>
                <a:ea typeface="NanumSquare"/>
                <a:cs typeface="NanumSquare"/>
              </a:rPr>
              <a:t>참여·책임·예산 확보 후 시작하는 탐색 계획입니다.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271AA99-3783-469E-A423-31F549CB9DB8}"/>
              </a:ext>
            </a:extLst>
          </p:cNvPr>
          <p:cNvGraphicFramePr/>
          <p:nvPr/>
        </p:nvGraphicFramePr>
        <p:xfrm>
          <a:off xmlns:a="http://schemas.openxmlformats.org/drawingml/2006/main" x="609600" y="2533650"/>
          <a:ext xmlns:a="http://schemas.openxmlformats.org/drawingml/2006/main" cx="10972800" cy="34290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000250"/>
                <a:gridCol w="4762500"/>
                <a:gridCol w="4210050"/>
              </a:tblGrid>
              <a:tr h="68580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제안 기간·단계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5DF"/>
                      </a:solidFill>
                      <a:prstDash val="solid"/>
                    </a:lnL>
                    <a:lnR w="5715">
                      <a:solidFill>
                        <a:srgbClr val="DCE5DF"/>
                      </a:solidFill>
                      <a:prstDash val="solid"/>
                    </a:lnR>
                    <a:lnT w="5715">
                      <a:solidFill>
                        <a:srgbClr val="DCE5DF"/>
                      </a:solidFill>
                      <a:prstDash val="solid"/>
                    </a:lnT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172B1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검증할 일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5DF"/>
                      </a:solidFill>
                      <a:prstDash val="solid"/>
                    </a:lnR>
                    <a:lnT w="5715">
                      <a:solidFill>
                        <a:srgbClr val="DCE5DF"/>
                      </a:solidFill>
                      <a:prstDash val="solid"/>
                    </a:lnT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172B1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남길 증거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5DF"/>
                      </a:solidFill>
                      <a:prstDash val="solid"/>
                    </a:lnR>
                    <a:lnT w="5715">
                      <a:solidFill>
                        <a:srgbClr val="DCE5DF"/>
                      </a:solidFill>
                      <a:prstDash val="solid"/>
                    </a:lnT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172B1B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3B6C36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1–2주 · G0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5DF"/>
                      </a:solidFill>
                      <a:prstDash val="solid"/>
                    </a:lnL>
                    <a:lnR w="5715">
                      <a:solidFill>
                        <a:srgbClr val="DCE5DF"/>
                      </a:solidFill>
                      <a:prstDash val="solid"/>
                    </a:lnR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821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인터뷰 10명·20명 모집·업체 3곳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5DF"/>
                      </a:solidFill>
                      <a:prstDash val="solid"/>
                    </a:lnR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821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동의·과업·출처·비용 상한 고정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5DF"/>
                      </a:solidFill>
                      <a:prstDash val="solid"/>
                    </a:lnR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3B6C36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3–4주 · 기준선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5DF"/>
                      </a:solidFill>
                      <a:prstDash val="solid"/>
                    </a:lnL>
                    <a:lnR w="5715">
                      <a:solidFill>
                        <a:srgbClr val="DCE5DF"/>
                      </a:solidFill>
                      <a:prstDash val="solid"/>
                    </a:lnR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F3F6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821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기존 식사 준비 방식 2주 기록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5DF"/>
                      </a:solidFill>
                      <a:prstDash val="solid"/>
                    </a:lnR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F3F6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821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준비 완료·걸린 시간·이탈 원인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5DF"/>
                      </a:solidFill>
                      <a:prstDash val="solid"/>
                    </a:lnR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F3F6EB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3B6C36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5–8주 · G1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5DF"/>
                      </a:solidFill>
                      <a:prstDash val="solid"/>
                    </a:lnL>
                    <a:lnR w="5715">
                      <a:solidFill>
                        <a:srgbClr val="DCE5DF"/>
                      </a:solidFill>
                      <a:prstDash val="solid"/>
                    </a:lnR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821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레시피→재료→식사 흐름 4주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5DF"/>
                      </a:solidFill>
                      <a:prstDash val="solid"/>
                    </a:lnR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821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자기보고 완료·반복 사용·지원비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5DF"/>
                      </a:solidFill>
                      <a:prstDash val="solid"/>
                    </a:lnR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3B6C36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9–12주 · G2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5DF"/>
                      </a:solidFill>
                      <a:prstDash val="solid"/>
                    </a:lnL>
                    <a:lnR w="5715">
                      <a:solidFill>
                        <a:srgbClr val="DCE5DF"/>
                      </a:solidFill>
                      <a:prstDash val="solid"/>
                    </a:lnR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F3F6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821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지원 축소·제휴 명세/입금 대조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5DF"/>
                      </a:solidFill>
                      <a:prstDash val="solid"/>
                    </a:lnR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F3F6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821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귀속·취소·정산 대기·채널 원가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5DF"/>
                      </a:solidFill>
                      <a:prstDash val="solid"/>
                    </a:lnR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F3F6EB"/>
                    </a:solidFill>
                  </a:tcPr>
                </a:tc>
              </a:tr>
            </a:tbl>
          </a:graphicData>
        </a:graphic>
      </p:graphicFrame>
      <p:sp>
        <p:nvSpPr>
          <p:cNvPr id="6" name="표본·주수·수치 기준은 제안 가정이다. 시장 통계·달성 실적·통계적 ">
            <a:extLst xmlns:a="http://schemas.openxmlformats.org/drawingml/2006/main">
              <a:ext uri="{FF2B5EF4-FFF2-40B4-BE49-F238E27FC236}">
                <a16:creationId xmlns:a16="http://schemas.microsoft.com/office/drawing/2014/main" id="{D815C730-3596-4D31-A5C0-02EC6F0D2A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29325"/>
            <a:ext cx="109728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pPr>
            <a:r>
              <a:rPr sz="1275" b="0">
                <a:solidFill>
                  <a:srgbClr val="465B52"/>
                </a:solidFill>
                <a:latin typeface="NanumSquare"/>
                <a:ea typeface="NanumSquare"/>
                <a:cs typeface="NanumSquare"/>
              </a:rPr>
              <a:t>표본·주수·수치 기준은 제안 가정이다. 시장 통계·달성 실적·통계적 검정력이나 임상 효과를 뜻하지 않는다.</a:t>
            </a:r>
          </a:p>
        </p:txBody>
      </p:sp>
      <p:sp>
        <p:nvSpPr>
          <p:cNvPr id="7" name="2026-10-15 · veggie.care/ir · 기업·제품 소개">
            <a:extLst xmlns:a="http://schemas.openxmlformats.org/drawingml/2006/main">
              <a:ext uri="{FF2B5EF4-FFF2-40B4-BE49-F238E27FC236}">
                <a16:creationId xmlns:a16="http://schemas.microsoft.com/office/drawing/2014/main" id="{269238D8-273D-4D29-A666-F68C85E41A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29400"/>
            <a:ext cx="1097280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9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pPr>
            <a:r>
              <a:rPr sz="900" b="0">
                <a:solidFill>
                  <a:srgbClr val="465B52"/>
                </a:solidFill>
                <a:latin typeface="NanumSquare"/>
                <a:ea typeface="NanumSquare"/>
                <a:cs typeface="NanumSquare"/>
              </a:rPr>
              <a:t>2026-10-15 · veggie.care/ir · 기업·제품 소개</a:t>
            </a:r>
          </a:p>
        </p:txBody>
      </p:sp>
    </p:spTree>
    <p:extLst>
      <p:ext uri="{BB962C8B-B14F-4D97-AF65-F5344CB8AC3E}">
        <p14:creationId xmlns:p14="http://schemas.microsoft.com/office/powerpoint/2010/main" val="118137211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VEGGIECARE / COMPANY IR">
            <a:extLst xmlns:a="http://schemas.openxmlformats.org/drawingml/2006/main">
              <a:ext uri="{FF2B5EF4-FFF2-40B4-BE49-F238E27FC236}">
                <a16:creationId xmlns:a16="http://schemas.microsoft.com/office/drawing/2014/main" id="{481861D3-BF0D-43A3-98D8-7A842C34C7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10382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27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1275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VEGGIECARE / COMPANY IR</a:t>
            </a:r>
          </a:p>
        </p:txBody>
      </p:sp>
      <p:sp>
        <p:nvSpPr>
          <p:cNvPr id="2" name="15">
            <a:extLst xmlns:a="http://schemas.openxmlformats.org/drawingml/2006/main">
              <a:ext uri="{FF2B5EF4-FFF2-40B4-BE49-F238E27FC236}">
                <a16:creationId xmlns:a16="http://schemas.microsoft.com/office/drawing/2014/main" id="{6E78B5AA-5D5B-48DD-BE80-FA5EFC7C48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23850"/>
            <a:ext cx="5334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0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1275" b="0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15</a:t>
            </a:r>
          </a:p>
        </p:txBody>
      </p:sp>
      <p:sp>
        <p:nvSpPr>
          <p:cNvPr id="3" name="현재 제품과 외부 수락">
            <a:extLst xmlns:a="http://schemas.openxmlformats.org/drawingml/2006/main">
              <a:ext uri="{FF2B5EF4-FFF2-40B4-BE49-F238E27FC236}">
                <a16:creationId xmlns:a16="http://schemas.microsoft.com/office/drawing/2014/main" id="{105A62F1-DEBC-470E-886F-E5FC580B26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97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300" b="1">
                <a:solidFill>
                  <a:srgbClr val="142821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142821"/>
                </a:solidFill>
                <a:latin typeface="NanumSquare"/>
                <a:ea typeface="NanumSquare"/>
                <a:cs typeface="NanumSquare"/>
              </a:defRPr>
            </a:pPr>
            <a:r>
              <a:rPr sz="3300" b="1">
                <a:solidFill>
                  <a:srgbClr val="142821"/>
                </a:solidFill>
                <a:latin typeface="NanumSquare"/>
                <a:ea typeface="NanumSquare"/>
                <a:cs typeface="NanumSquare"/>
              </a:rPr>
              <a:t>현재 제품과 외부 수락</a:t>
            </a:r>
          </a:p>
        </p:txBody>
      </p:sp>
      <p:sp>
        <p:nvSpPr>
          <p:cNvPr id="4" name="Beta의 사용 흐름과 실제 상용 성과를 나누어 봅니다.">
            <a:extLst xmlns:a="http://schemas.openxmlformats.org/drawingml/2006/main">
              <a:ext uri="{FF2B5EF4-FFF2-40B4-BE49-F238E27FC236}">
                <a16:creationId xmlns:a16="http://schemas.microsoft.com/office/drawing/2014/main" id="{AE3901A0-6CAF-4004-BA3B-8F215E61F3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95450"/>
            <a:ext cx="109728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pPr>
            <a:r>
              <a:rPr sz="1950" b="0">
                <a:solidFill>
                  <a:srgbClr val="465B52"/>
                </a:solidFill>
                <a:latin typeface="NanumSquare"/>
                <a:ea typeface="NanumSquare"/>
                <a:cs typeface="NanumSquare"/>
              </a:rPr>
              <a:t>Beta의 사용 흐름과 실제 상용 성과를 나누어 봅니다.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5963DF1-C83C-4F96-A472-5A07BA38A7BF}"/>
              </a:ext>
            </a:extLst>
          </p:cNvPr>
          <p:cNvGraphicFramePr/>
          <p:nvPr/>
        </p:nvGraphicFramePr>
        <p:xfrm>
          <a:off xmlns:a="http://schemas.openxmlformats.org/drawingml/2006/main" x="609600" y="2533650"/>
          <a:ext xmlns:a="http://schemas.openxmlformats.org/drawingml/2006/main" cx="10972800" cy="34290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000250"/>
                <a:gridCol w="4762500"/>
                <a:gridCol w="4210050"/>
              </a:tblGrid>
              <a:tr h="68580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구분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5DF"/>
                      </a:solidFill>
                      <a:prstDash val="solid"/>
                    </a:lnL>
                    <a:lnR w="5715">
                      <a:solidFill>
                        <a:srgbClr val="DCE5DF"/>
                      </a:solidFill>
                      <a:prstDash val="solid"/>
                    </a:lnR>
                    <a:lnT w="5715">
                      <a:solidFill>
                        <a:srgbClr val="DCE5DF"/>
                      </a:solidFill>
                      <a:prstDash val="solid"/>
                    </a:lnT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172B1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제품에서 하는 일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5DF"/>
                      </a:solidFill>
                      <a:prstDash val="solid"/>
                    </a:lnR>
                    <a:lnT w="5715">
                      <a:solidFill>
                        <a:srgbClr val="DCE5DF"/>
                      </a:solidFill>
                      <a:prstDash val="solid"/>
                    </a:lnT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172B1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이용자가 얻는 가치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5DF"/>
                      </a:solidFill>
                      <a:prstDash val="solid"/>
                    </a:lnR>
                    <a:lnT w="5715">
                      <a:solidFill>
                        <a:srgbClr val="DCE5DF"/>
                      </a:solidFill>
                      <a:prstDash val="solid"/>
                    </a:lnT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172B1B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3B6C36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생활 서비스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5DF"/>
                      </a:solidFill>
                      <a:prstDash val="solid"/>
                    </a:lnL>
                    <a:lnR w="5715">
                      <a:solidFill>
                        <a:srgbClr val="DCE5DF"/>
                      </a:solidFill>
                      <a:prstDash val="solid"/>
                    </a:lnR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821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기록·레시피·챌린지·알림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5DF"/>
                      </a:solidFill>
                      <a:prstDash val="solid"/>
                    </a:lnR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821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반복 이용·행동 전환 확인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5DF"/>
                      </a:solidFill>
                      <a:prstDash val="solid"/>
                    </a:lnR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3B6C36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업체·마켓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5DF"/>
                      </a:solidFill>
                      <a:prstDash val="solid"/>
                    </a:lnL>
                    <a:lnR w="5715">
                      <a:solidFill>
                        <a:srgbClr val="DCE5DF"/>
                      </a:solidFill>
                      <a:prstDash val="solid"/>
                    </a:lnR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F3F6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821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회원·예약·상품·구매 연결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5DF"/>
                      </a:solidFill>
                      <a:prstDash val="solid"/>
                    </a:lnR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F3F6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821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계약·실 귀속·PG·입금 확인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5DF"/>
                      </a:solidFill>
                      <a:prstDash val="solid"/>
                    </a:lnR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F3F6EB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3B6C36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가족 돌봄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5DF"/>
                      </a:solidFill>
                      <a:prstDash val="solid"/>
                    </a:lnL>
                    <a:lnR w="5715">
                      <a:solidFill>
                        <a:srgbClr val="DCE5DF"/>
                      </a:solidFill>
                      <a:prstDash val="solid"/>
                    </a:lnR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821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가이드·공동 기록·현황판·PDF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5DF"/>
                      </a:solidFill>
                      <a:prstDash val="solid"/>
                    </a:lnR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821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임상 검토·동의 실증 필요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5DF"/>
                      </a:solidFill>
                      <a:prstDash val="solid"/>
                    </a:lnR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3B6C36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외부 연계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5DF"/>
                      </a:solidFill>
                      <a:prstDash val="solid"/>
                    </a:lnL>
                    <a:lnR w="5715">
                      <a:solidFill>
                        <a:srgbClr val="DCE5DF"/>
                      </a:solidFill>
                      <a:prstDash val="solid"/>
                    </a:lnR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F3F6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821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메일·기기·연구 연계 준비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5DF"/>
                      </a:solidFill>
                      <a:prstDash val="solid"/>
                    </a:lnR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F3F6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821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실수신·기관·연동 별도 확인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5DF"/>
                      </a:solidFill>
                      <a:prstDash val="solid"/>
                    </a:lnR>
                    <a:lnB w="5715">
                      <a:solidFill>
                        <a:srgbClr val="DCE5DF"/>
                      </a:solidFill>
                      <a:prstDash val="solid"/>
                    </a:lnB>
                    <a:solidFill>
                      <a:srgbClr val="F3F6EB"/>
                    </a:solidFill>
                  </a:tcPr>
                </a:tc>
              </a:tr>
            </a:tbl>
          </a:graphicData>
        </a:graphic>
      </p:graphicFrame>
      <p:sp>
        <p:nvSpPr>
          <p:cNvPr id="6" name="2026-10-15 · veggie.care/ir · 기업·제품 소개">
            <a:extLst xmlns:a="http://schemas.openxmlformats.org/drawingml/2006/main">
              <a:ext uri="{FF2B5EF4-FFF2-40B4-BE49-F238E27FC236}">
                <a16:creationId xmlns:a16="http://schemas.microsoft.com/office/drawing/2014/main" id="{0C0447E9-A0A0-400E-948D-F4358EEC6E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29400"/>
            <a:ext cx="1097280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9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pPr>
            <a:r>
              <a:rPr sz="900" b="0">
                <a:solidFill>
                  <a:srgbClr val="465B52"/>
                </a:solidFill>
                <a:latin typeface="NanumSquare"/>
                <a:ea typeface="NanumSquare"/>
                <a:cs typeface="NanumSquare"/>
              </a:rPr>
              <a:t>2026-10-15 · veggie.care/ir · 기업·제품 소개</a:t>
            </a:r>
          </a:p>
        </p:txBody>
      </p:sp>
    </p:spTree>
    <p:extLst>
      <p:ext uri="{BB962C8B-B14F-4D97-AF65-F5344CB8AC3E}">
        <p14:creationId xmlns:p14="http://schemas.microsoft.com/office/powerpoint/2010/main" val="1449263991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VEGGIECARE / COMPANY IR">
            <a:extLst xmlns:a="http://schemas.openxmlformats.org/drawingml/2006/main">
              <a:ext uri="{FF2B5EF4-FFF2-40B4-BE49-F238E27FC236}">
                <a16:creationId xmlns:a16="http://schemas.microsoft.com/office/drawing/2014/main" id="{9ABC37B3-60B8-4F87-B0F4-E5E5B7CD39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10382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27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1275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VEGGIECARE / COMPANY IR</a:t>
            </a:r>
          </a:p>
        </p:txBody>
      </p:sp>
      <p:sp>
        <p:nvSpPr>
          <p:cNvPr id="2" name="16">
            <a:extLst xmlns:a="http://schemas.openxmlformats.org/drawingml/2006/main">
              <a:ext uri="{FF2B5EF4-FFF2-40B4-BE49-F238E27FC236}">
                <a16:creationId xmlns:a16="http://schemas.microsoft.com/office/drawing/2014/main" id="{B46F0F77-1103-4B15-9F8D-1A4C6E6B7C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23850"/>
            <a:ext cx="5334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0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1275" b="0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16</a:t>
            </a:r>
          </a:p>
        </p:txBody>
      </p:sp>
      <p:sp>
        <p:nvSpPr>
          <p:cNvPr id="3" name="최근 업데이트">
            <a:extLst xmlns:a="http://schemas.openxmlformats.org/drawingml/2006/main">
              <a:ext uri="{FF2B5EF4-FFF2-40B4-BE49-F238E27FC236}">
                <a16:creationId xmlns:a16="http://schemas.microsoft.com/office/drawing/2014/main" id="{CB201FD8-6D03-45D8-97AB-786DB0AB71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97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300" b="1">
                <a:solidFill>
                  <a:srgbClr val="142821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142821"/>
                </a:solidFill>
                <a:latin typeface="NanumSquare"/>
                <a:ea typeface="NanumSquare"/>
                <a:cs typeface="NanumSquare"/>
              </a:defRPr>
            </a:pPr>
            <a:r>
              <a:rPr sz="3300" b="1">
                <a:solidFill>
                  <a:srgbClr val="142821"/>
                </a:solidFill>
                <a:latin typeface="NanumSquare"/>
                <a:ea typeface="NanumSquare"/>
                <a:cs typeface="NanumSquare"/>
              </a:rPr>
              <a:t>최근 업데이트</a:t>
            </a:r>
          </a:p>
        </p:txBody>
      </p:sp>
      <p:sp>
        <p:nvSpPr>
          <p:cNvPr id="4" name="2026년 10월 정본·배포 기록 기준입니다.">
            <a:extLst xmlns:a="http://schemas.openxmlformats.org/drawingml/2006/main">
              <a:ext uri="{FF2B5EF4-FFF2-40B4-BE49-F238E27FC236}">
                <a16:creationId xmlns:a16="http://schemas.microsoft.com/office/drawing/2014/main" id="{124F8925-4FF3-40FA-8BCF-F56B1EDB8C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95450"/>
            <a:ext cx="109728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pPr>
            <a:r>
              <a:rPr sz="1950" b="0">
                <a:solidFill>
                  <a:srgbClr val="465B52"/>
                </a:solidFill>
                <a:latin typeface="NanumSquare"/>
                <a:ea typeface="NanumSquare"/>
                <a:cs typeface="NanumSquare"/>
              </a:rPr>
              <a:t>2026년 10월 정본·배포 기록 기준입니다.</a:t>
            </a:r>
          </a:p>
        </p:txBody>
      </p:sp>
      <p:sp>
        <p:nvSpPr>
          <p:cNvPr id="5" name="생활과 구매">
            <a:extLst xmlns:a="http://schemas.openxmlformats.org/drawingml/2006/main">
              <a:ext uri="{FF2B5EF4-FFF2-40B4-BE49-F238E27FC236}">
                <a16:creationId xmlns:a16="http://schemas.microsoft.com/office/drawing/2014/main" id="{032938D1-BC3B-4459-8B55-1D4AB35B2D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09850"/>
            <a:ext cx="2000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생활과 구매</a:t>
            </a:r>
          </a:p>
        </p:txBody>
      </p:sp>
      <p:sp>
        <p:nvSpPr>
          <p:cNvPr id="6" name="레시피 재료 준비·구매 연결, 제휴 API 구조·업체 판매 운영과 개">
            <a:extLst xmlns:a="http://schemas.openxmlformats.org/drawingml/2006/main">
              <a:ext uri="{FF2B5EF4-FFF2-40B4-BE49-F238E27FC236}">
                <a16:creationId xmlns:a16="http://schemas.microsoft.com/office/drawing/2014/main" id="{124D5F9F-BE14-4DB3-99C1-4A6ED6A65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2609850"/>
            <a:ext cx="87249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465B52"/>
                </a:solidFill>
                <a:latin typeface="NanumSquare"/>
                <a:ea typeface="NanumSquare"/>
                <a:cs typeface="NanumSquare"/>
              </a:rPr>
              <a:t>레시피 재료 준비·구매 연결, 제휴 API 구조·업체 판매 운영과 개인 알림·챌린지를 보강했습니다.</a:t>
            </a:r>
          </a:p>
        </p:txBody>
      </p:sp>
      <p:sp>
        <p:nvSpPr>
          <p:cNvPr id="7" name="가족 돌봄">
            <a:extLst xmlns:a="http://schemas.openxmlformats.org/drawingml/2006/main">
              <a:ext uri="{FF2B5EF4-FFF2-40B4-BE49-F238E27FC236}">
                <a16:creationId xmlns:a16="http://schemas.microsoft.com/office/drawing/2014/main" id="{B82D30FC-72B8-4C5A-A45C-1A433724C8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52850"/>
            <a:ext cx="2000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가족 돌봄</a:t>
            </a:r>
          </a:p>
        </p:txBody>
      </p:sp>
      <p:sp>
        <p:nvSpPr>
          <p:cNvPr id="8" name="항암·호스피스 교육 73편과 관련 기록, 공동 수행·현황판·모바일 P">
            <a:extLst xmlns:a="http://schemas.openxmlformats.org/drawingml/2006/main">
              <a:ext uri="{FF2B5EF4-FFF2-40B4-BE49-F238E27FC236}">
                <a16:creationId xmlns:a16="http://schemas.microsoft.com/office/drawing/2014/main" id="{9043E2F7-A12E-456E-91BC-A361D675E4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3752850"/>
            <a:ext cx="87249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465B52"/>
                </a:solidFill>
                <a:latin typeface="NanumSquare"/>
                <a:ea typeface="NanumSquare"/>
                <a:cs typeface="NanumSquare"/>
              </a:rPr>
              <a:t>항암·호스피스 교육 73편과 관련 기록, 공동 수행·현황판·모바일 PDF 흐름을 보강했습니다.</a:t>
            </a:r>
          </a:p>
        </p:txBody>
      </p:sp>
      <p:sp>
        <p:nvSpPr>
          <p:cNvPr id="9" name="다음 확인">
            <a:extLst xmlns:a="http://schemas.openxmlformats.org/drawingml/2006/main">
              <a:ext uri="{FF2B5EF4-FFF2-40B4-BE49-F238E27FC236}">
                <a16:creationId xmlns:a16="http://schemas.microsoft.com/office/drawing/2014/main" id="{97234DFA-91BA-4B82-B8DF-535D93ACA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95850"/>
            <a:ext cx="2000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다음 확인</a:t>
            </a:r>
          </a:p>
        </p:txBody>
      </p:sp>
      <p:sp>
        <p:nvSpPr>
          <p:cNvPr id="10" name="실제 반복 이용과 제휴 귀속·입금, 의료진 콘텐츠 검토·실환자 사용성">
            <a:extLst xmlns:a="http://schemas.openxmlformats.org/drawingml/2006/main">
              <a:ext uri="{FF2B5EF4-FFF2-40B4-BE49-F238E27FC236}">
                <a16:creationId xmlns:a16="http://schemas.microsoft.com/office/drawing/2014/main" id="{663C9321-80DD-49CA-A5F8-2E2732A8C0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4895850"/>
            <a:ext cx="87249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465B52"/>
                </a:solidFill>
                <a:latin typeface="NanumSquare"/>
                <a:ea typeface="NanumSquare"/>
                <a:cs typeface="NanumSquare"/>
              </a:rPr>
              <a:t>실제 반복 이용과 제휴 귀속·입금, 의료진 콘텐츠 검토·실환자 사용성, 외부 메일 수신을 확인해야 합니다.</a:t>
            </a:r>
          </a:p>
        </p:txBody>
      </p:sp>
      <p:sp>
        <p:nvSpPr>
          <p:cNvPr id="11" name="73편은 콘텐츠 수이며 이용자·임상 효과·실제 돌봄 완료 수가 아닙니">
            <a:extLst xmlns:a="http://schemas.openxmlformats.org/drawingml/2006/main">
              <a:ext uri="{FF2B5EF4-FFF2-40B4-BE49-F238E27FC236}">
                <a16:creationId xmlns:a16="http://schemas.microsoft.com/office/drawing/2014/main" id="{4CDCC1E2-CBD7-4D23-9DA4-D009D1E849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29325"/>
            <a:ext cx="109728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pPr>
            <a:r>
              <a:rPr sz="1275" b="0">
                <a:solidFill>
                  <a:srgbClr val="465B52"/>
                </a:solidFill>
                <a:latin typeface="NanumSquare"/>
                <a:ea typeface="NanumSquare"/>
                <a:cs typeface="NanumSquare"/>
              </a:rPr>
              <a:t>73편은 콘텐츠 수이며 이용자·임상 효과·실제 돌봄 완료 수가 아닙니다.</a:t>
            </a:r>
          </a:p>
        </p:txBody>
      </p:sp>
      <p:sp>
        <p:nvSpPr>
          <p:cNvPr id="12" name="2026-10-15 · veggie.care/ir · 기업·제품 소개">
            <a:extLst xmlns:a="http://schemas.openxmlformats.org/drawingml/2006/main">
              <a:ext uri="{FF2B5EF4-FFF2-40B4-BE49-F238E27FC236}">
                <a16:creationId xmlns:a16="http://schemas.microsoft.com/office/drawing/2014/main" id="{FF95C9CC-440F-4764-9694-D6B4918793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29400"/>
            <a:ext cx="1097280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9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pPr>
            <a:r>
              <a:rPr sz="900" b="0">
                <a:solidFill>
                  <a:srgbClr val="465B52"/>
                </a:solidFill>
                <a:latin typeface="NanumSquare"/>
                <a:ea typeface="NanumSquare"/>
                <a:cs typeface="NanumSquare"/>
              </a:rPr>
              <a:t>2026-10-15 · veggie.care/ir · 기업·제품 소개</a:t>
            </a:r>
          </a:p>
        </p:txBody>
      </p:sp>
    </p:spTree>
    <p:extLst>
      <p:ext uri="{BB962C8B-B14F-4D97-AF65-F5344CB8AC3E}">
        <p14:creationId xmlns:p14="http://schemas.microsoft.com/office/powerpoint/2010/main" val="162844081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VEGGIECARE / COMPANY IR">
            <a:extLst xmlns:a="http://schemas.openxmlformats.org/drawingml/2006/main">
              <a:ext uri="{FF2B5EF4-FFF2-40B4-BE49-F238E27FC236}">
                <a16:creationId xmlns:a16="http://schemas.microsoft.com/office/drawing/2014/main" id="{049167F8-0A17-4C14-A21A-B5694B0718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10382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27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1275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VEGGIECARE / COMPANY IR</a:t>
            </a:r>
          </a:p>
        </p:txBody>
      </p:sp>
      <p:sp>
        <p:nvSpPr>
          <p:cNvPr id="2" name="17">
            <a:extLst xmlns:a="http://schemas.openxmlformats.org/drawingml/2006/main">
              <a:ext uri="{FF2B5EF4-FFF2-40B4-BE49-F238E27FC236}">
                <a16:creationId xmlns:a16="http://schemas.microsoft.com/office/drawing/2014/main" id="{B31731BF-148F-471C-9453-05C0AA635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23850"/>
            <a:ext cx="5334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0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1275" b="0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17</a:t>
            </a:r>
          </a:p>
        </p:txBody>
      </p:sp>
      <p:sp>
        <p:nvSpPr>
          <p:cNvPr id="3" name="생활 플랫폼이 축적하려는 가치">
            <a:extLst xmlns:a="http://schemas.openxmlformats.org/drawingml/2006/main">
              <a:ext uri="{FF2B5EF4-FFF2-40B4-BE49-F238E27FC236}">
                <a16:creationId xmlns:a16="http://schemas.microsoft.com/office/drawing/2014/main" id="{86062E5C-B5FC-43F0-AADD-18E160CB2D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97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300" b="1">
                <a:solidFill>
                  <a:srgbClr val="142821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142821"/>
                </a:solidFill>
                <a:latin typeface="NanumSquare"/>
                <a:ea typeface="NanumSquare"/>
                <a:cs typeface="NanumSquare"/>
              </a:defRPr>
            </a:pPr>
            <a:r>
              <a:rPr sz="3300" b="1">
                <a:solidFill>
                  <a:srgbClr val="142821"/>
                </a:solidFill>
                <a:latin typeface="NanumSquare"/>
                <a:ea typeface="NanumSquare"/>
                <a:cs typeface="NanumSquare"/>
              </a:rPr>
              <a:t>생활 플랫폼이 축적하려는 가치</a:t>
            </a:r>
          </a:p>
        </p:txBody>
      </p:sp>
      <p:sp>
        <p:nvSpPr>
          <p:cNvPr id="4" name="정보를 읽은 뒤 실제 행동과 다음 관찰이 이어지는 구조입니다.">
            <a:extLst xmlns:a="http://schemas.openxmlformats.org/drawingml/2006/main">
              <a:ext uri="{FF2B5EF4-FFF2-40B4-BE49-F238E27FC236}">
                <a16:creationId xmlns:a16="http://schemas.microsoft.com/office/drawing/2014/main" id="{172FEE61-D8E5-4F8E-BAAB-D3E7BAE61C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95450"/>
            <a:ext cx="109728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pPr>
            <a:r>
              <a:rPr sz="1950" b="0">
                <a:solidFill>
                  <a:srgbClr val="465B52"/>
                </a:solidFill>
                <a:latin typeface="NanumSquare"/>
                <a:ea typeface="NanumSquare"/>
                <a:cs typeface="NanumSquare"/>
              </a:rPr>
              <a:t>정보를 읽은 뒤 실제 행동과 다음 관찰이 이어지는 구조입니다.</a:t>
            </a:r>
          </a:p>
        </p:txBody>
      </p:sp>
      <p:sp>
        <p:nvSpPr>
          <p:cNvPr id="5" name="개인 가치">
            <a:extLst xmlns:a="http://schemas.openxmlformats.org/drawingml/2006/main">
              <a:ext uri="{FF2B5EF4-FFF2-40B4-BE49-F238E27FC236}">
                <a16:creationId xmlns:a16="http://schemas.microsoft.com/office/drawing/2014/main" id="{EF923931-4972-4127-A9BF-FFF93DEAA5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09850"/>
            <a:ext cx="2000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개인 가치</a:t>
            </a:r>
          </a:p>
        </p:txBody>
      </p:sp>
      <p:sp>
        <p:nvSpPr>
          <p:cNvPr id="6" name="내 취향·제약과 생활 기록을 기준으로 먹고 준비하고 지속하는 선택을 ">
            <a:extLst xmlns:a="http://schemas.openxmlformats.org/drawingml/2006/main">
              <a:ext uri="{FF2B5EF4-FFF2-40B4-BE49-F238E27FC236}">
                <a16:creationId xmlns:a16="http://schemas.microsoft.com/office/drawing/2014/main" id="{F3BF8C1A-EDC6-4105-9324-A7F0BA5470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2609850"/>
            <a:ext cx="87249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465B52"/>
                </a:solidFill>
                <a:latin typeface="NanumSquare"/>
                <a:ea typeface="NanumSquare"/>
                <a:cs typeface="NanumSquare"/>
              </a:rPr>
              <a:t>내 취향·제약과 생활 기록을 기준으로 먹고 준비하고 지속하는 선택을 돕습니다.</a:t>
            </a:r>
          </a:p>
        </p:txBody>
      </p:sp>
      <p:sp>
        <p:nvSpPr>
          <p:cNvPr id="7" name="파트너 가치">
            <a:extLst xmlns:a="http://schemas.openxmlformats.org/drawingml/2006/main">
              <a:ext uri="{FF2B5EF4-FFF2-40B4-BE49-F238E27FC236}">
                <a16:creationId xmlns:a16="http://schemas.microsoft.com/office/drawing/2014/main" id="{97A36CD1-53F1-430B-AAA0-0573158D5F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52850"/>
            <a:ext cx="2000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파트너 가치</a:t>
            </a:r>
          </a:p>
        </p:txBody>
      </p:sp>
      <p:sp>
        <p:nvSpPr>
          <p:cNvPr id="8" name="필요한 콘텐츠·상품·서비스와 이용자의 접점을 만듭니다. 실제 전환·재">
            <a:extLst xmlns:a="http://schemas.openxmlformats.org/drawingml/2006/main">
              <a:ext uri="{FF2B5EF4-FFF2-40B4-BE49-F238E27FC236}">
                <a16:creationId xmlns:a16="http://schemas.microsoft.com/office/drawing/2014/main" id="{DAF7C37C-D672-403D-A024-D41ECE2FC0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3752850"/>
            <a:ext cx="87249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465B52"/>
                </a:solidFill>
                <a:latin typeface="NanumSquare"/>
                <a:ea typeface="NanumSquare"/>
                <a:cs typeface="NanumSquare"/>
              </a:rPr>
              <a:t>필요한 콘텐츠·상품·서비스와 이용자의 접점을 만듭니다. 실제 전환·재사용과 운영 비용으로 가치를 확인합니다.</a:t>
            </a:r>
          </a:p>
        </p:txBody>
      </p:sp>
      <p:sp>
        <p:nvSpPr>
          <p:cNvPr id="9" name="돌봄 확장">
            <a:extLst xmlns:a="http://schemas.openxmlformats.org/drawingml/2006/main">
              <a:ext uri="{FF2B5EF4-FFF2-40B4-BE49-F238E27FC236}">
                <a16:creationId xmlns:a16="http://schemas.microsoft.com/office/drawing/2014/main" id="{579C8A06-614E-46DD-83DD-B291807CF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95850"/>
            <a:ext cx="2000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돌봄 확장</a:t>
            </a:r>
          </a:p>
        </p:txBody>
      </p:sp>
      <p:sp>
        <p:nvSpPr>
          <p:cNvPr id="10" name="관찰 사실·수행·시간·출처를 이어 인계 품질을 검증합니다. 치료 효과">
            <a:extLst xmlns:a="http://schemas.openxmlformats.org/drawingml/2006/main">
              <a:ext uri="{FF2B5EF4-FFF2-40B4-BE49-F238E27FC236}">
                <a16:creationId xmlns:a16="http://schemas.microsoft.com/office/drawing/2014/main" id="{5752E440-A0F0-405B-9902-2ABCEEDAE2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4895850"/>
            <a:ext cx="87249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465B52"/>
                </a:solidFill>
                <a:latin typeface="NanumSquare"/>
                <a:ea typeface="NanumSquare"/>
                <a:cs typeface="NanumSquare"/>
              </a:rPr>
              <a:t>관찰 사실·수행·시간·출처를 이어 인계 품질을 검증합니다. 치료 효과와 연구 데이터 활용은 별도 검토합니다.</a:t>
            </a:r>
          </a:p>
        </p:txBody>
      </p:sp>
      <p:sp>
        <p:nvSpPr>
          <p:cNvPr id="11" name="2026-10-15 · veggie.care/ir · 기업·제품 소개">
            <a:extLst xmlns:a="http://schemas.openxmlformats.org/drawingml/2006/main">
              <a:ext uri="{FF2B5EF4-FFF2-40B4-BE49-F238E27FC236}">
                <a16:creationId xmlns:a16="http://schemas.microsoft.com/office/drawing/2014/main" id="{E425257E-2C95-4BA4-B828-D8F1B6CB76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29400"/>
            <a:ext cx="1097280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9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465B52"/>
                </a:solidFill>
                <a:latin typeface="NanumSquare"/>
                <a:ea typeface="NanumSquare"/>
                <a:cs typeface="NanumSquare"/>
              </a:defRPr>
            </a:pPr>
            <a:r>
              <a:rPr sz="900" b="0">
                <a:solidFill>
                  <a:srgbClr val="465B52"/>
                </a:solidFill>
                <a:latin typeface="NanumSquare"/>
                <a:ea typeface="NanumSquare"/>
                <a:cs typeface="NanumSquare"/>
              </a:rPr>
              <a:t>2026-10-15 · veggie.care/ir · 기업·제품 소개</a:t>
            </a:r>
          </a:p>
        </p:txBody>
      </p:sp>
    </p:spTree>
    <p:extLst>
      <p:ext uri="{BB962C8B-B14F-4D97-AF65-F5344CB8AC3E}">
        <p14:creationId xmlns:p14="http://schemas.microsoft.com/office/powerpoint/2010/main" val="40583668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172B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VEGGIECARE / COMPANY IR">
            <a:extLst xmlns:a="http://schemas.openxmlformats.org/drawingml/2006/main">
              <a:ext uri="{FF2B5EF4-FFF2-40B4-BE49-F238E27FC236}">
                <a16:creationId xmlns:a16="http://schemas.microsoft.com/office/drawing/2014/main" id="{79ACAB2E-8EF1-46F5-8D0A-6540A14DE6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10382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1">
                <a:solidFill>
                  <a:srgbClr val="D9E5E0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275" b="1">
                <a:solidFill>
                  <a:srgbClr val="D9E5E0"/>
                </a:solidFill>
                <a:latin typeface="NanumSquare"/>
                <a:ea typeface="NanumSquare"/>
                <a:cs typeface="NanumSquare"/>
              </a:defRPr>
            </a:pPr>
            <a:r>
              <a:rPr sz="1275" b="1">
                <a:solidFill>
                  <a:srgbClr val="D9E5E0"/>
                </a:solidFill>
                <a:latin typeface="NanumSquare"/>
                <a:ea typeface="NanumSquare"/>
                <a:cs typeface="NanumSquare"/>
              </a:rPr>
              <a:t>VEGGIECARE / COMPANY IR</a:t>
            </a:r>
          </a:p>
        </p:txBody>
      </p:sp>
      <p:sp>
        <p:nvSpPr>
          <p:cNvPr id="2" name="18">
            <a:extLst xmlns:a="http://schemas.openxmlformats.org/drawingml/2006/main">
              <a:ext uri="{FF2B5EF4-FFF2-40B4-BE49-F238E27FC236}">
                <a16:creationId xmlns:a16="http://schemas.microsoft.com/office/drawing/2014/main" id="{C020C92F-2B34-4020-94A1-46EEBE974A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23850"/>
            <a:ext cx="5334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0">
                <a:solidFill>
                  <a:srgbClr val="D9E5E0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D9E5E0"/>
                </a:solidFill>
                <a:latin typeface="NanumSquare"/>
                <a:ea typeface="NanumSquare"/>
                <a:cs typeface="NanumSquare"/>
              </a:defRPr>
            </a:pPr>
            <a:r>
              <a:rPr sz="1275" b="0">
                <a:solidFill>
                  <a:srgbClr val="D9E5E0"/>
                </a:solidFill>
                <a:latin typeface="NanumSquare"/>
                <a:ea typeface="NanumSquare"/>
                <a:cs typeface="NanumSquare"/>
              </a:rPr>
              <a:t>18</a:t>
            </a:r>
          </a:p>
        </p:txBody>
      </p:sp>
      <p:sp>
        <p:nvSpPr>
          <p:cNvPr id="3" name="생활 실천과 가족 돌봄의 다음 협력">
            <a:extLst xmlns:a="http://schemas.openxmlformats.org/drawingml/2006/main">
              <a:ext uri="{FF2B5EF4-FFF2-40B4-BE49-F238E27FC236}">
                <a16:creationId xmlns:a16="http://schemas.microsoft.com/office/drawing/2014/main" id="{26CB2688-99DF-44E1-8A7E-0B212D902D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97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300" b="1">
                <a:solidFill>
                  <a:srgbClr val="FFFFF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FFFFFF"/>
                </a:solidFill>
                <a:latin typeface="NanumSquare"/>
                <a:ea typeface="NanumSquare"/>
                <a:cs typeface="NanumSquare"/>
              </a:defRPr>
            </a:pPr>
            <a:r>
              <a:rPr sz="3300" b="1">
                <a:solidFill>
                  <a:srgbClr val="FFFFFF"/>
                </a:solidFill>
                <a:latin typeface="NanumSquare"/>
                <a:ea typeface="NanumSquare"/>
                <a:cs typeface="NanumSquare"/>
              </a:rPr>
              <a:t>생활 실천과 가족 돌봄의 다음 협력</a:t>
            </a:r>
          </a:p>
        </p:txBody>
      </p:sp>
      <p:sp>
        <p:nvSpPr>
          <p:cNvPr id="4" name="전문업체·콘텐츠·기관·투자 파트너와 역할에 맞는 과업을 정합니다.">
            <a:extLst xmlns:a="http://schemas.openxmlformats.org/drawingml/2006/main">
              <a:ext uri="{FF2B5EF4-FFF2-40B4-BE49-F238E27FC236}">
                <a16:creationId xmlns:a16="http://schemas.microsoft.com/office/drawing/2014/main" id="{FD298421-DC30-4E25-B00B-312B7D3424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95450"/>
            <a:ext cx="109728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0">
                <a:solidFill>
                  <a:srgbClr val="D9E5E0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D9E5E0"/>
                </a:solidFill>
                <a:latin typeface="NanumSquare"/>
                <a:ea typeface="NanumSquare"/>
                <a:cs typeface="NanumSquare"/>
              </a:defRPr>
            </a:pPr>
            <a:r>
              <a:rPr sz="1950" b="0">
                <a:solidFill>
                  <a:srgbClr val="D9E5E0"/>
                </a:solidFill>
                <a:latin typeface="NanumSquare"/>
                <a:ea typeface="NanumSquare"/>
                <a:cs typeface="NanumSquare"/>
              </a:rPr>
              <a:t>전문업체·콘텐츠·기관·투자 파트너와 역할에 맞는 과업을 정합니다.</a:t>
            </a:r>
          </a:p>
        </p:txBody>
      </p:sp>
      <p:sp>
        <p:nvSpPr>
          <p:cNvPr id="5" name="협력 과업">
            <a:extLst xmlns:a="http://schemas.openxmlformats.org/drawingml/2006/main">
              <a:ext uri="{FF2B5EF4-FFF2-40B4-BE49-F238E27FC236}">
                <a16:creationId xmlns:a16="http://schemas.microsoft.com/office/drawing/2014/main" id="{7F8EB6DC-6693-4E34-B03E-7FE3C3ABE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09850"/>
            <a:ext cx="2000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CFE8D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CFE8DC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CFE8DC"/>
                </a:solidFill>
                <a:latin typeface="NanumSquare"/>
                <a:ea typeface="NanumSquare"/>
                <a:cs typeface="NanumSquare"/>
              </a:rPr>
              <a:t>협력 과업</a:t>
            </a:r>
          </a:p>
        </p:txBody>
      </p:sp>
      <p:sp>
        <p:nvSpPr>
          <p:cNvPr id="6" name="레시피 이후 행동·반복 기록·구매 연결 또는 동의 기반 돌봄 전달의 ">
            <a:extLst xmlns:a="http://schemas.openxmlformats.org/drawingml/2006/main">
              <a:ext uri="{FF2B5EF4-FFF2-40B4-BE49-F238E27FC236}">
                <a16:creationId xmlns:a16="http://schemas.microsoft.com/office/drawing/2014/main" id="{64CAE6B7-A016-4D01-A3D5-096746A79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2609850"/>
            <a:ext cx="8724900" cy="1276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D9E5E0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D9E5E0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D9E5E0"/>
                </a:solidFill>
                <a:latin typeface="NanumSquare"/>
                <a:ea typeface="NanumSquare"/>
                <a:cs typeface="NanumSquare"/>
              </a:rPr>
              <a:t>레시피 이후 행동·반복 기록·구매 연결 또는 동의 기반 돌봄 전달의 사용성을 확인합니다.</a:t>
            </a:r>
          </a:p>
        </p:txBody>
      </p:sp>
      <p:sp>
        <p:nvSpPr>
          <p:cNvPr id="7" name="사업 협의">
            <a:extLst xmlns:a="http://schemas.openxmlformats.org/drawingml/2006/main">
              <a:ext uri="{FF2B5EF4-FFF2-40B4-BE49-F238E27FC236}">
                <a16:creationId xmlns:a16="http://schemas.microsoft.com/office/drawing/2014/main" id="{46A48BC2-8EF9-40CC-9D3F-894FE3F28A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67200"/>
            <a:ext cx="2000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CFE8D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CFE8DC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CFE8DC"/>
                </a:solidFill>
                <a:latin typeface="NanumSquare"/>
                <a:ea typeface="NanumSquare"/>
                <a:cs typeface="NanumSquare"/>
              </a:rPr>
              <a:t>사업 협의</a:t>
            </a:r>
          </a:p>
        </p:txBody>
      </p:sp>
      <p:sp>
        <p:nvSpPr>
          <p:cNvPr id="8" name="수익 경로별 계약·지원 비용·실제 입금과 콘텐츠·데이터 권리를 대조해">
            <a:extLst xmlns:a="http://schemas.openxmlformats.org/drawingml/2006/main">
              <a:ext uri="{FF2B5EF4-FFF2-40B4-BE49-F238E27FC236}">
                <a16:creationId xmlns:a16="http://schemas.microsoft.com/office/drawing/2014/main" id="{303D31FD-74CD-42D3-9DFE-3976F6952D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4267200"/>
            <a:ext cx="8724900" cy="1276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D9E5E0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D9E5E0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D9E5E0"/>
                </a:solidFill>
                <a:latin typeface="NanumSquare"/>
                <a:ea typeface="NanumSquare"/>
                <a:cs typeface="NanumSquare"/>
              </a:rPr>
              <a:t>수익 경로별 계약·지원 비용·실제 입금과 콘텐츠·데이터 권리를 대조해 투자·사업 조건을 협의합니다.</a:t>
            </a:r>
          </a:p>
        </p:txBody>
      </p:sp>
      <p:sp>
        <p:nvSpPr>
          <p:cNvPr id="9" name="2026-10-15 · veggie.care/ir · 기업·제품 소개">
            <a:extLst xmlns:a="http://schemas.openxmlformats.org/drawingml/2006/main">
              <a:ext uri="{FF2B5EF4-FFF2-40B4-BE49-F238E27FC236}">
                <a16:creationId xmlns:a16="http://schemas.microsoft.com/office/drawing/2014/main" id="{D243F1AD-7B13-45F7-AD2D-145FD9EE57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29400"/>
            <a:ext cx="1097280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900" b="0">
                <a:solidFill>
                  <a:srgbClr val="D9E5E0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D9E5E0"/>
                </a:solidFill>
                <a:latin typeface="NanumSquare"/>
                <a:ea typeface="NanumSquare"/>
                <a:cs typeface="NanumSquare"/>
              </a:defRPr>
            </a:pPr>
            <a:r>
              <a:rPr sz="900" b="0">
                <a:solidFill>
                  <a:srgbClr val="D9E5E0"/>
                </a:solidFill>
                <a:latin typeface="NanumSquare"/>
                <a:ea typeface="NanumSquare"/>
                <a:cs typeface="NanumSquare"/>
              </a:rPr>
              <a:t>2026-10-15 · veggie.care/ir · 기업·제품 소개</a:t>
            </a:r>
          </a:p>
        </p:txBody>
      </p:sp>
    </p:spTree>
    <p:extLst>
      <p:ext uri="{BB962C8B-B14F-4D97-AF65-F5344CB8AC3E}">
        <p14:creationId xmlns:p14="http://schemas.microsoft.com/office/powerpoint/2010/main" val="107635088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2026-10-15T09:24:52.2310000Z</dcterms:created>
  <dcterms:modified xsi:type="dcterms:W3CDTF">2026-10-15T09:24:52.2310000Z</dcterms:modified>
</coreProperties>
</file>